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4"/>
  </p:notesMasterIdLst>
  <p:handoutMasterIdLst>
    <p:handoutMasterId r:id="rId32"/>
  </p:handoutMasterIdLst>
  <p:sldIdLst>
    <p:sldId id="525" r:id="rId3"/>
    <p:sldId id="476" r:id="rId5"/>
    <p:sldId id="467" r:id="rId6"/>
    <p:sldId id="510" r:id="rId7"/>
    <p:sldId id="497" r:id="rId8"/>
    <p:sldId id="481" r:id="rId9"/>
    <p:sldId id="496" r:id="rId10"/>
    <p:sldId id="574" r:id="rId11"/>
    <p:sldId id="575" r:id="rId12"/>
    <p:sldId id="576" r:id="rId13"/>
    <p:sldId id="526" r:id="rId14"/>
    <p:sldId id="479" r:id="rId15"/>
    <p:sldId id="483" r:id="rId16"/>
    <p:sldId id="488" r:id="rId17"/>
    <p:sldId id="485" r:id="rId18"/>
    <p:sldId id="487" r:id="rId19"/>
    <p:sldId id="520" r:id="rId20"/>
    <p:sldId id="563" r:id="rId21"/>
    <p:sldId id="545" r:id="rId22"/>
    <p:sldId id="564" r:id="rId23"/>
    <p:sldId id="546" r:id="rId24"/>
    <p:sldId id="550" r:id="rId25"/>
    <p:sldId id="554" r:id="rId26"/>
    <p:sldId id="558" r:id="rId27"/>
    <p:sldId id="472" r:id="rId28"/>
    <p:sldId id="486" r:id="rId29"/>
    <p:sldId id="490" r:id="rId30"/>
    <p:sldId id="463" r:id="rId31"/>
  </p:sldIdLst>
  <p:sldSz cx="12192000" cy="6858000"/>
  <p:notesSz cx="6858000" cy="9144000"/>
  <p:embeddedFontLst>
    <p:embeddedFont>
      <p:font typeface="SimSun" panose="02010600030101010101" pitchFamily="2" charset="-122"/>
      <p:regular r:id="rId36"/>
    </p:embeddedFont>
    <p:embeddedFont>
      <p:font typeface="SimHei" panose="02010609060101010101" pitchFamily="49" charset="-122"/>
      <p:regular r:id="rId37"/>
    </p:embeddedFont>
    <p:embeddedFont>
      <p:font typeface="Calibri" panose="020F0502020204030204" charset="0"/>
      <p:regular r:id="rId38"/>
      <p:bold r:id="rId39"/>
      <p:italic r:id="rId40"/>
      <p:boldItalic r:id="rId41"/>
    </p:embeddedFont>
    <p:embeddedFont>
      <p:font typeface="Malgun Gothic" panose="020B0503020000020004" charset="-127"/>
      <p:regular r:id="rId42"/>
    </p:embeddedFont>
    <p:embeddedFont>
      <p:font typeface="Microsoft YaHei" panose="020B0503020204020204" charset="-122"/>
      <p:regular r:id="rId43"/>
    </p:embeddedFont>
  </p:embeddedFontLst>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E5B4A"/>
    <a:srgbClr val="1B1F35"/>
    <a:srgbClr val="EFEEF4"/>
    <a:srgbClr val="014694"/>
    <a:srgbClr val="F2F2F2"/>
    <a:srgbClr val="F8F8F8"/>
    <a:srgbClr val="66A6B9"/>
    <a:srgbClr val="9DD4E6"/>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4660"/>
  </p:normalViewPr>
  <p:slideViewPr>
    <p:cSldViewPr snapToGrid="0">
      <p:cViewPr varScale="1">
        <p:scale>
          <a:sx n="115" d="100"/>
          <a:sy n="115" d="100"/>
        </p:scale>
        <p:origin x="61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tags" Target="tags/tag6.xml"/><Relationship Id="rId43" Type="http://schemas.openxmlformats.org/officeDocument/2006/relationships/font" Target="fonts/font8.fntdata"/><Relationship Id="rId42" Type="http://schemas.openxmlformats.org/officeDocument/2006/relationships/font" Target="fonts/font7.fntdata"/><Relationship Id="rId41" Type="http://schemas.openxmlformats.org/officeDocument/2006/relationships/font" Target="fonts/font6.fntdata"/><Relationship Id="rId40" Type="http://schemas.openxmlformats.org/officeDocument/2006/relationships/font" Target="fonts/font5.fntdata"/><Relationship Id="rId4" Type="http://schemas.openxmlformats.org/officeDocument/2006/relationships/notesMaster" Target="notesMasters/notesMaster1.xml"/><Relationship Id="rId39" Type="http://schemas.openxmlformats.org/officeDocument/2006/relationships/font" Target="fonts/font4.fntdata"/><Relationship Id="rId38" Type="http://schemas.openxmlformats.org/officeDocument/2006/relationships/font" Target="fonts/font3.fntdata"/><Relationship Id="rId37" Type="http://schemas.openxmlformats.org/officeDocument/2006/relationships/font" Target="fonts/font2.fntdata"/><Relationship Id="rId36" Type="http://schemas.openxmlformats.org/officeDocument/2006/relationships/font" Target="fonts/font1.fntdata"/><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80325559555486"/>
          <c:y val="0.010219530658592"/>
          <c:w val="0.894681483800282"/>
          <c:h val="0.907645722937169"/>
        </c:manualLayout>
      </c:layout>
      <c:barChart>
        <c:barDir val="col"/>
        <c:grouping val="clustered"/>
        <c:varyColors val="0"/>
        <c:ser>
          <c:idx val="0"/>
          <c:order val="0"/>
          <c:tx>
            <c:strRef>
              <c:f>Sheet1!$B$1</c:f>
              <c:strCache>
                <c:ptCount val="1"/>
                <c:pt idx="0">
                  <c:v>Series 1</c:v>
                </c:pt>
              </c:strCache>
            </c:strRef>
          </c:tx>
          <c:spPr>
            <a:solidFill>
              <a:schemeClr val="accent3">
                <a:lumMod val="60000"/>
                <a:lumOff val="40000"/>
              </a:schemeClr>
            </a:solidFill>
            <a:ln>
              <a:noFill/>
            </a:ln>
            <a:effectLst/>
          </c:spPr>
          <c:invertIfNegative val="0"/>
          <c:dLbls>
            <c:delete val="1"/>
          </c:dLbls>
          <c:cat>
            <c:strRef>
              <c:f>Sheet1!$A$2:$A$5</c:f>
              <c:strCache>
                <c:ptCount val="4"/>
                <c:pt idx="0">
                  <c:v>Marketing</c:v>
                </c:pt>
                <c:pt idx="1">
                  <c:v>Social</c:v>
                </c:pt>
                <c:pt idx="2">
                  <c:v>Management</c:v>
                </c:pt>
                <c:pt idx="3">
                  <c:v>Business</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bg1">
                <a:lumMod val="65000"/>
              </a:schemeClr>
            </a:solidFill>
            <a:ln>
              <a:noFill/>
            </a:ln>
            <a:effectLst/>
          </c:spPr>
          <c:invertIfNegative val="0"/>
          <c:dLbls>
            <c:delete val="1"/>
          </c:dLbls>
          <c:cat>
            <c:strRef>
              <c:f>Sheet1!$A$2:$A$5</c:f>
              <c:strCache>
                <c:ptCount val="4"/>
                <c:pt idx="0">
                  <c:v>Marketing</c:v>
                </c:pt>
                <c:pt idx="1">
                  <c:v>Social</c:v>
                </c:pt>
                <c:pt idx="2">
                  <c:v>Management</c:v>
                </c:pt>
                <c:pt idx="3">
                  <c:v>Business</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chemeClr val="accent1"/>
            </a:solidFill>
            <a:ln>
              <a:noFill/>
            </a:ln>
            <a:effectLst/>
          </c:spPr>
          <c:invertIfNegative val="0"/>
          <c:dLbls>
            <c:delete val="1"/>
          </c:dLbls>
          <c:cat>
            <c:strRef>
              <c:f>Sheet1!$A$2:$A$5</c:f>
              <c:strCache>
                <c:ptCount val="4"/>
                <c:pt idx="0">
                  <c:v>Marketing</c:v>
                </c:pt>
                <c:pt idx="1">
                  <c:v>Social</c:v>
                </c:pt>
                <c:pt idx="2">
                  <c:v>Management</c:v>
                </c:pt>
                <c:pt idx="3">
                  <c:v>Business</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657625016"/>
        <c:axId val="657624624"/>
      </c:barChart>
      <c:catAx>
        <c:axId val="657625016"/>
        <c:scaling>
          <c:orientation val="minMax"/>
        </c:scaling>
        <c:delete val="1"/>
        <c:axPos val="b"/>
        <c:numFmt formatCode="General" sourceLinked="1"/>
        <c:majorTickMark val="none"/>
        <c:minorTickMark val="none"/>
        <c:tickLblPos val="nextTo"/>
        <c:txPr>
          <a:bodyPr rot="-60000000" spcFirstLastPara="1" vertOverflow="ellipsis" horzOverflow="overflow" vert="horz" wrap="square" anchor="ctr" anchorCtr="1"/>
          <a:lstStyle/>
          <a:p>
            <a:pPr>
              <a:defRPr lang="zh-CN" sz="1195" b="0" i="0" u="none" strike="noStrike" kern="1200" baseline="0">
                <a:solidFill>
                  <a:schemeClr val="tx1">
                    <a:lumMod val="65000"/>
                    <a:lumOff val="35000"/>
                  </a:schemeClr>
                </a:solidFill>
                <a:latin typeface="Arial" panose="020B0604020202020204" pitchFamily="34" charset="0"/>
                <a:ea typeface="Calibri" panose="020F0502020204030204" charset="0"/>
                <a:cs typeface="+mn-cs"/>
                <a:sym typeface="Arial" panose="020B0604020202020204" pitchFamily="34" charset="0"/>
              </a:defRPr>
            </a:pPr>
          </a:p>
        </c:txPr>
        <c:crossAx val="657624624"/>
        <c:crosses val="autoZero"/>
        <c:auto val="1"/>
        <c:lblAlgn val="ctr"/>
        <c:lblOffset val="100"/>
        <c:noMultiLvlLbl val="0"/>
      </c:catAx>
      <c:valAx>
        <c:axId val="65762462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txPr>
          <a:bodyPr rot="-60000000" spcFirstLastPara="1" vertOverflow="ellipsis" horzOverflow="overflow" vert="horz" wrap="square" anchor="ctr" anchorCtr="1"/>
          <a:lstStyle/>
          <a:p>
            <a:pPr>
              <a:defRPr lang="zh-CN" sz="1195" b="0" i="0" u="none" strike="noStrike" kern="1200" baseline="0">
                <a:solidFill>
                  <a:schemeClr val="tx1">
                    <a:lumMod val="65000"/>
                    <a:lumOff val="35000"/>
                  </a:schemeClr>
                </a:solidFill>
                <a:latin typeface="Arial" panose="020B0604020202020204" pitchFamily="34" charset="0"/>
                <a:ea typeface="Calibri" panose="020F0502020204030204" charset="0"/>
                <a:cs typeface="+mn-cs"/>
                <a:sym typeface="Arial" panose="020B0604020202020204" pitchFamily="34" charset="0"/>
              </a:defRPr>
            </a:pPr>
          </a:p>
        </c:txPr>
        <c:crossAx val="657625016"/>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a:latin typeface="Arial" panose="020B0604020202020204" pitchFamily="34" charset="0"/>
          <a:ea typeface="Microsoft YaHei" panose="020B0503020204020204" charset="-122"/>
          <a:sym typeface="Arial" panose="020B0604020202020204" pitchFamily="34" charset="0"/>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6300718" y="-2601021"/>
            <a:ext cx="8977380" cy="5533714"/>
          </a:xfrm>
          <a:prstGeom prst="rect">
            <a:avLst/>
          </a:prstGeom>
        </p:spPr>
      </p:pic>
      <p:pic>
        <p:nvPicPr>
          <p:cNvPr id="4" name="图片 3"/>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3474272" y="5204830"/>
            <a:ext cx="8977380" cy="553371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3" name="矩形 2"/>
          <p:cNvSpPr/>
          <p:nvPr userDrawn="1"/>
        </p:nvSpPr>
        <p:spPr>
          <a:xfrm>
            <a:off x="337499" y="279742"/>
            <a:ext cx="11517001" cy="629883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useBgFill="1">
        <p:nvSpPr>
          <p:cNvPr id="6" name="等腰三角形 5"/>
          <p:cNvSpPr>
            <a:spLocks noChangeAspect="1"/>
          </p:cNvSpPr>
          <p:nvPr userDrawn="1"/>
        </p:nvSpPr>
        <p:spPr>
          <a:xfrm flipV="1">
            <a:off x="5916046" y="279742"/>
            <a:ext cx="359906" cy="31028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Tm="2000">
        <p14:gallery dir="l"/>
      </p:transition>
    </mc:Choice>
    <mc:Fallback>
      <p:transition spd="slow" advTm="2000">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2000">
        <p15:prstTrans prst="crush"/>
      </p:transition>
    </mc:Choice>
    <mc:Fallback>
      <p:transition spd="slow" advTm="2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6756213" y="0"/>
            <a:ext cx="5435788" cy="6858003"/>
          </a:xfrm>
          <a:custGeom>
            <a:avLst/>
            <a:gdLst>
              <a:gd name="connsiteX0" fmla="*/ 2130130 w 5435788"/>
              <a:gd name="connsiteY0" fmla="*/ 0 h 6858002"/>
              <a:gd name="connsiteX1" fmla="*/ 5435788 w 5435788"/>
              <a:gd name="connsiteY1" fmla="*/ 0 h 6858002"/>
              <a:gd name="connsiteX2" fmla="*/ 5435788 w 5435788"/>
              <a:gd name="connsiteY2" fmla="*/ 6858002 h 6858002"/>
              <a:gd name="connsiteX3" fmla="*/ 0 w 5435788"/>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435788" h="6858002">
                <a:moveTo>
                  <a:pt x="2130130" y="0"/>
                </a:moveTo>
                <a:lnTo>
                  <a:pt x="5435788" y="0"/>
                </a:lnTo>
                <a:lnTo>
                  <a:pt x="5435788" y="6858002"/>
                </a:lnTo>
                <a:lnTo>
                  <a:pt x="0" y="6858002"/>
                </a:lnTo>
                <a:close/>
              </a:path>
            </a:pathLst>
          </a:custGeom>
        </p:spPr>
        <p:txBody>
          <a:bodyPr wrap="square" lIns="68580" tIns="34290" rIns="68580" bIns="34290">
            <a:noAutofit/>
          </a:bodyPr>
          <a:lstStyle/>
          <a:p>
            <a:endParaRPr lang="zh-CN" alt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3000" advTm="5000"/>
    </mc:Choice>
    <mc:Fallback>
      <p:transition spd="slow" advTm="5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矩形 1"/>
          <p:cNvSpPr/>
          <p:nvPr userDrawn="1"/>
        </p:nvSpPr>
        <p:spPr>
          <a:xfrm flipH="1">
            <a:off x="0" y="0"/>
            <a:ext cx="12192000" cy="6858000"/>
          </a:xfrm>
          <a:prstGeom prst="rect">
            <a:avLst/>
          </a:prstGeom>
          <a:gradFill>
            <a:gsLst>
              <a:gs pos="31000">
                <a:schemeClr val="accent1">
                  <a:lumMod val="5000"/>
                  <a:lumOff val="95000"/>
                  <a:alpha val="1900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Calibri" panose="020F0502020204030204" charset="0"/>
            </a:endParaRPr>
          </a:p>
        </p:txBody>
      </p:sp>
    </p:spTree>
  </p:cSld>
  <p:clrMapOvr>
    <a:masterClrMapping/>
  </p:clrMapOvr>
  <p:transition advClick="0" advTm="100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endParaRPr lang="zh-CN" altLang="en-US" dirty="0"/>
          </a:p>
        </p:txBody>
      </p:sp>
      <p:sp>
        <p:nvSpPr>
          <p:cNvPr id="3" name="日期占位符 2"/>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tags" Target="../tags/tag3.xml"/><Relationship Id="rId2" Type="http://schemas.openxmlformats.org/officeDocument/2006/relationships/slideLayout" Target="../slideLayouts/slideLayout2.xml"/><Relationship Id="rId19" Type="http://schemas.openxmlformats.org/officeDocument/2006/relationships/tags" Target="../tags/tag2.xml"/><Relationship Id="rId18" Type="http://schemas.openxmlformats.org/officeDocument/2006/relationships/tags" Target="../tags/tag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8"/>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9"/>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SimHei" panose="02010609060101010101" pitchFamily="49" charset="-122"/>
                <a:ea typeface="SimHei"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SimHei" panose="02010609060101010101" pitchFamily="49" charset="-122"/>
                <a:ea typeface="SimHei"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SimHei" panose="02010609060101010101" pitchFamily="49" charset="-122"/>
                <a:ea typeface="SimHei"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2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Calibri" panose="020F050202020403020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Calibri" panose="020F050202020403020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0.xml"/><Relationship Id="rId2" Type="http://schemas.openxmlformats.org/officeDocument/2006/relationships/image" Target="../media/image5.png"/><Relationship Id="rId1" Type="http://schemas.openxmlformats.org/officeDocument/2006/relationships/image" Target="../media/image4.emf"/></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15.jpeg"/><Relationship Id="rId1" Type="http://schemas.openxmlformats.org/officeDocument/2006/relationships/chart" Target="../charts/char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3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jpeg"/><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1" name="图片 4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123" y="852823"/>
            <a:ext cx="12091648" cy="5152354"/>
          </a:xfrm>
          <a:prstGeom prst="rect">
            <a:avLst/>
          </a:prstGeom>
        </p:spPr>
      </p:pic>
      <p:cxnSp>
        <p:nvCxnSpPr>
          <p:cNvPr id="149" name="直接连接符 148"/>
          <p:cNvCxnSpPr/>
          <p:nvPr/>
        </p:nvCxnSpPr>
        <p:spPr>
          <a:xfrm rot="10800000" flipH="1">
            <a:off x="1288695" y="2216820"/>
            <a:ext cx="2800099" cy="3915049"/>
          </a:xfrm>
          <a:prstGeom prst="line">
            <a:avLst/>
          </a:prstGeom>
          <a:ln>
            <a:solidFill>
              <a:srgbClr val="E83766"/>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3092450" y="3319145"/>
            <a:ext cx="402590" cy="2059305"/>
          </a:xfrm>
          <a:prstGeom prst="line">
            <a:avLst/>
          </a:prstGeom>
          <a:ln w="508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58" name="弧形 157"/>
          <p:cNvSpPr/>
          <p:nvPr/>
        </p:nvSpPr>
        <p:spPr>
          <a:xfrm rot="10800000">
            <a:off x="1206798" y="1164733"/>
            <a:ext cx="2881996" cy="2881998"/>
          </a:xfrm>
          <a:prstGeom prst="arc">
            <a:avLst>
              <a:gd name="adj1" fmla="val 11697060"/>
              <a:gd name="adj2" fmla="val 12760090"/>
            </a:avLst>
          </a:prstGeom>
          <a:ln w="50800" cap="rnd">
            <a:solidFill>
              <a:srgbClr val="55E1DB"/>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0" name="空心弧 89"/>
          <p:cNvSpPr/>
          <p:nvPr/>
        </p:nvSpPr>
        <p:spPr>
          <a:xfrm rot="10800000">
            <a:off x="1159510" y="637540"/>
            <a:ext cx="3404870" cy="3323590"/>
          </a:xfrm>
          <a:prstGeom prst="blockArc">
            <a:avLst>
              <a:gd name="adj1" fmla="val 16370818"/>
              <a:gd name="adj2" fmla="val 7314294"/>
              <a:gd name="adj3" fmla="val 1420"/>
            </a:avLst>
          </a:prstGeom>
          <a:noFill/>
          <a:ln w="6350" cap="rnd">
            <a:solidFill>
              <a:srgbClr val="55E1DB"/>
            </a:solidFill>
            <a:round/>
          </a:ln>
          <a:effectLst>
            <a:glow rad="127000">
              <a:srgbClr val="55E1DB">
                <a:alpha val="7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1" name="弧形 90"/>
          <p:cNvSpPr/>
          <p:nvPr/>
        </p:nvSpPr>
        <p:spPr>
          <a:xfrm rot="10800000">
            <a:off x="1007745" y="476488"/>
            <a:ext cx="3708400" cy="3708400"/>
          </a:xfrm>
          <a:prstGeom prst="arc">
            <a:avLst>
              <a:gd name="adj1" fmla="val 18538969"/>
              <a:gd name="adj2" fmla="val 8106089"/>
            </a:avLst>
          </a:prstGeom>
          <a:ln w="15875">
            <a:solidFill>
              <a:srgbClr val="E83766"/>
            </a:solidFill>
            <a:headEnd type="none"/>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36" name="组合 135"/>
          <p:cNvGrpSpPr/>
          <p:nvPr/>
        </p:nvGrpSpPr>
        <p:grpSpPr>
          <a:xfrm rot="10800000">
            <a:off x="1669413" y="997956"/>
            <a:ext cx="2267082" cy="813752"/>
            <a:chOff x="4765046" y="731215"/>
            <a:chExt cx="2088433" cy="749627"/>
          </a:xfrm>
        </p:grpSpPr>
        <p:cxnSp>
          <p:nvCxnSpPr>
            <p:cNvPr id="134" name="直接连接符 133"/>
            <p:cNvCxnSpPr/>
            <p:nvPr/>
          </p:nvCxnSpPr>
          <p:spPr>
            <a:xfrm flipV="1">
              <a:off x="4765046" y="731215"/>
              <a:ext cx="328996" cy="749627"/>
            </a:xfrm>
            <a:prstGeom prst="line">
              <a:avLst/>
            </a:prstGeom>
            <a:ln w="19050" cap="rnd">
              <a:solidFill>
                <a:schemeClr val="bg1"/>
              </a:solidFill>
              <a:round/>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5094042" y="731215"/>
              <a:ext cx="1759437" cy="0"/>
            </a:xfrm>
            <a:prstGeom prst="line">
              <a:avLst/>
            </a:prstGeom>
            <a:ln w="19050" cap="rnd">
              <a:solidFill>
                <a:schemeClr val="bg1"/>
              </a:solidFill>
              <a:round/>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40" name="十字形 139"/>
          <p:cNvSpPr/>
          <p:nvPr/>
        </p:nvSpPr>
        <p:spPr>
          <a:xfrm rot="13500000">
            <a:off x="2629729" y="2383033"/>
            <a:ext cx="70502" cy="70502"/>
          </a:xfrm>
          <a:prstGeom prst="plus">
            <a:avLst>
              <a:gd name="adj" fmla="val 33713"/>
            </a:avLst>
          </a:prstGeom>
          <a:noFill/>
          <a:ln w="6350">
            <a:solidFill>
              <a:srgbClr val="55E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2" name="直接箭头连接符 141"/>
          <p:cNvCxnSpPr/>
          <p:nvPr/>
        </p:nvCxnSpPr>
        <p:spPr>
          <a:xfrm rot="10800000">
            <a:off x="1847982" y="2415418"/>
            <a:ext cx="757701" cy="0"/>
          </a:xfrm>
          <a:prstGeom prst="straightConnector1">
            <a:avLst/>
          </a:prstGeom>
          <a:ln w="15875">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45" name="弧形 144"/>
          <p:cNvSpPr/>
          <p:nvPr/>
        </p:nvSpPr>
        <p:spPr>
          <a:xfrm rot="10800000">
            <a:off x="1670632" y="3104322"/>
            <a:ext cx="2006600" cy="2006600"/>
          </a:xfrm>
          <a:prstGeom prst="arc">
            <a:avLst>
              <a:gd name="adj1" fmla="val 18589057"/>
              <a:gd name="adj2" fmla="val 7245763"/>
            </a:avLst>
          </a:prstGeom>
          <a:ln>
            <a:solidFill>
              <a:srgbClr val="55E1DB"/>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7" name="弧形 146"/>
          <p:cNvSpPr/>
          <p:nvPr/>
        </p:nvSpPr>
        <p:spPr>
          <a:xfrm rot="10800000">
            <a:off x="1670632" y="3104322"/>
            <a:ext cx="2006600" cy="2006600"/>
          </a:xfrm>
          <a:prstGeom prst="arc">
            <a:avLst>
              <a:gd name="adj1" fmla="val 7450660"/>
              <a:gd name="adj2" fmla="val 18349157"/>
            </a:avLst>
          </a:prstGeom>
          <a:ln w="19050">
            <a:solidFill>
              <a:srgbClr val="E837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4" name="组合 153"/>
          <p:cNvGrpSpPr/>
          <p:nvPr/>
        </p:nvGrpSpPr>
        <p:grpSpPr>
          <a:xfrm rot="10800000">
            <a:off x="3243837" y="3271256"/>
            <a:ext cx="99212" cy="99212"/>
            <a:chOff x="6637277" y="3228975"/>
            <a:chExt cx="99212" cy="99212"/>
          </a:xfrm>
        </p:grpSpPr>
        <p:sp>
          <p:nvSpPr>
            <p:cNvPr id="152" name="椭圆 151"/>
            <p:cNvSpPr/>
            <p:nvPr/>
          </p:nvSpPr>
          <p:spPr>
            <a:xfrm>
              <a:off x="6664023" y="3260903"/>
              <a:ext cx="45720" cy="45720"/>
            </a:xfrm>
            <a:prstGeom prst="ellipse">
              <a:avLst/>
            </a:prstGeom>
            <a:solidFill>
              <a:srgbClr val="E837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a:off x="6637277" y="3228975"/>
              <a:ext cx="99212" cy="99212"/>
            </a:xfrm>
            <a:prstGeom prst="ellipse">
              <a:avLst/>
            </a:prstGeom>
            <a:noFill/>
            <a:ln w="6350">
              <a:solidFill>
                <a:srgbClr val="E837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5" name="组合 154"/>
          <p:cNvGrpSpPr/>
          <p:nvPr/>
        </p:nvGrpSpPr>
        <p:grpSpPr>
          <a:xfrm rot="10800000">
            <a:off x="1598376" y="5568516"/>
            <a:ext cx="99212" cy="99212"/>
            <a:chOff x="6637277" y="3228975"/>
            <a:chExt cx="99212" cy="99212"/>
          </a:xfrm>
        </p:grpSpPr>
        <p:sp>
          <p:nvSpPr>
            <p:cNvPr id="156" name="椭圆 155"/>
            <p:cNvSpPr/>
            <p:nvPr/>
          </p:nvSpPr>
          <p:spPr>
            <a:xfrm>
              <a:off x="6664023" y="3260903"/>
              <a:ext cx="45720" cy="45720"/>
            </a:xfrm>
            <a:prstGeom prst="ellipse">
              <a:avLst/>
            </a:prstGeom>
            <a:solidFill>
              <a:srgbClr val="55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a:off x="6637277" y="3228975"/>
              <a:ext cx="99212" cy="99212"/>
            </a:xfrm>
            <a:prstGeom prst="ellipse">
              <a:avLst/>
            </a:prstGeom>
            <a:noFill/>
            <a:ln w="6350">
              <a:solidFill>
                <a:srgbClr val="55E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rot="10800000">
            <a:off x="482079" y="1263929"/>
            <a:ext cx="4321061" cy="3974880"/>
            <a:chOff x="3774652" y="1488811"/>
            <a:chExt cx="4321061" cy="3974880"/>
          </a:xfrm>
        </p:grpSpPr>
        <p:sp>
          <p:nvSpPr>
            <p:cNvPr id="161" name="弧形 160"/>
            <p:cNvSpPr/>
            <p:nvPr/>
          </p:nvSpPr>
          <p:spPr>
            <a:xfrm>
              <a:off x="4120833" y="1488811"/>
              <a:ext cx="3974880" cy="3974880"/>
            </a:xfrm>
            <a:prstGeom prst="arc">
              <a:avLst>
                <a:gd name="adj1" fmla="val 9329665"/>
                <a:gd name="adj2" fmla="val 12180291"/>
              </a:avLst>
            </a:prstGeom>
            <a:ln w="31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63" name="直接连接符 162"/>
            <p:cNvCxnSpPr/>
            <p:nvPr/>
          </p:nvCxnSpPr>
          <p:spPr>
            <a:xfrm>
              <a:off x="3774652" y="3525374"/>
              <a:ext cx="776383" cy="0"/>
            </a:xfrm>
            <a:prstGeom prst="line">
              <a:avLst/>
            </a:prstGeom>
            <a:ln w="3175" cap="rnd">
              <a:solidFill>
                <a:schemeClr val="bg1"/>
              </a:solidFill>
              <a:round/>
            </a:ln>
          </p:spPr>
          <p:style>
            <a:lnRef idx="1">
              <a:schemeClr val="accent1"/>
            </a:lnRef>
            <a:fillRef idx="0">
              <a:schemeClr val="accent1"/>
            </a:fillRef>
            <a:effectRef idx="0">
              <a:schemeClr val="accent1"/>
            </a:effectRef>
            <a:fontRef idx="minor">
              <a:schemeClr val="tx1"/>
            </a:fontRef>
          </p:style>
        </p:cxnSp>
        <p:grpSp>
          <p:nvGrpSpPr>
            <p:cNvPr id="166" name="组合 165"/>
            <p:cNvGrpSpPr/>
            <p:nvPr/>
          </p:nvGrpSpPr>
          <p:grpSpPr>
            <a:xfrm>
              <a:off x="4048125" y="3460486"/>
              <a:ext cx="140710" cy="129776"/>
              <a:chOff x="3980567" y="3994150"/>
              <a:chExt cx="275826" cy="275826"/>
            </a:xfrm>
          </p:grpSpPr>
          <p:sp>
            <p:nvSpPr>
              <p:cNvPr id="164" name="椭圆 163"/>
              <p:cNvSpPr/>
              <p:nvPr/>
            </p:nvSpPr>
            <p:spPr>
              <a:xfrm>
                <a:off x="4067790" y="4083050"/>
                <a:ext cx="101380" cy="1013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a:off x="3980567" y="3994150"/>
                <a:ext cx="275826" cy="275826"/>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69" name="矩形 168"/>
          <p:cNvSpPr/>
          <p:nvPr/>
        </p:nvSpPr>
        <p:spPr>
          <a:xfrm rot="12309656">
            <a:off x="1489252" y="1832414"/>
            <a:ext cx="49644" cy="617394"/>
          </a:xfrm>
          <a:prstGeom prst="rect">
            <a:avLst/>
          </a:prstGeom>
          <a:noFill/>
          <a:ln w="12700" cap="rnd">
            <a:solidFill>
              <a:srgbClr val="55E1D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等腰三角形 169"/>
          <p:cNvSpPr/>
          <p:nvPr/>
        </p:nvSpPr>
        <p:spPr>
          <a:xfrm rot="1621580">
            <a:off x="1312311" y="2455281"/>
            <a:ext cx="73104" cy="63020"/>
          </a:xfrm>
          <a:prstGeom prst="triangle">
            <a:avLst/>
          </a:prstGeom>
          <a:noFill/>
          <a:ln w="12700" cap="rnd">
            <a:solidFill>
              <a:srgbClr val="55E1D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2" name="直接箭头连接符 171"/>
          <p:cNvCxnSpPr/>
          <p:nvPr/>
        </p:nvCxnSpPr>
        <p:spPr>
          <a:xfrm rot="10800000">
            <a:off x="1514074" y="2768630"/>
            <a:ext cx="1150906" cy="0"/>
          </a:xfrm>
          <a:prstGeom prst="straightConnector1">
            <a:avLst/>
          </a:prstGeom>
          <a:ln w="6350">
            <a:solidFill>
              <a:schemeClr val="bg1"/>
            </a:solidFill>
            <a:prstDash val="dash"/>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6887490" y="4809123"/>
            <a:ext cx="2800099"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788160" y="3508258"/>
            <a:ext cx="1554480" cy="1198880"/>
          </a:xfrm>
          <a:prstGeom prst="rect">
            <a:avLst/>
          </a:prstGeom>
        </p:spPr>
        <p:txBody>
          <a:bodyPr wrap="none">
            <a:spAutoFit/>
          </a:bodyPr>
          <a:lstStyle/>
          <a:p>
            <a:pPr algn="ctr"/>
            <a:r>
              <a:rPr lang="en-US" altLang="zh-CN" sz="7200" dirty="0">
                <a:solidFill>
                  <a:schemeClr val="bg1"/>
                </a:solidFill>
                <a:latin typeface="方正兰亭超细黑简体" panose="02000000000000000000" pitchFamily="2" charset="-122"/>
                <a:ea typeface="方正兰亭超细黑简体" panose="02000000000000000000" pitchFamily="2" charset="-122"/>
              </a:rPr>
              <a:t>202</a:t>
            </a:r>
            <a:endParaRPr lang="zh-CN" altLang="en-US" sz="1200" dirty="0"/>
          </a:p>
        </p:txBody>
      </p:sp>
      <p:sp>
        <p:nvSpPr>
          <p:cNvPr id="52" name="弧形 51"/>
          <p:cNvSpPr/>
          <p:nvPr/>
        </p:nvSpPr>
        <p:spPr>
          <a:xfrm>
            <a:off x="13033224" y="1871064"/>
            <a:ext cx="4022220" cy="4022220"/>
          </a:xfrm>
          <a:prstGeom prst="arc">
            <a:avLst>
              <a:gd name="adj1" fmla="val 9329665"/>
              <a:gd name="adj2" fmla="val 12180291"/>
            </a:avLst>
          </a:prstGeom>
          <a:ln w="31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p>
        </p:txBody>
      </p:sp>
      <p:grpSp>
        <p:nvGrpSpPr>
          <p:cNvPr id="12" name="组合 11"/>
          <p:cNvGrpSpPr/>
          <p:nvPr/>
        </p:nvGrpSpPr>
        <p:grpSpPr>
          <a:xfrm rot="10800000">
            <a:off x="3090001" y="3976250"/>
            <a:ext cx="1081905" cy="2391346"/>
            <a:chOff x="8140874" y="866670"/>
            <a:chExt cx="1081905" cy="2391346"/>
          </a:xfrm>
        </p:grpSpPr>
        <p:cxnSp>
          <p:nvCxnSpPr>
            <p:cNvPr id="56" name="直接连接符 55"/>
            <p:cNvCxnSpPr/>
            <p:nvPr/>
          </p:nvCxnSpPr>
          <p:spPr>
            <a:xfrm flipV="1">
              <a:off x="8580609" y="866670"/>
              <a:ext cx="642170" cy="1463206"/>
            </a:xfrm>
            <a:prstGeom prst="line">
              <a:avLst/>
            </a:prstGeom>
            <a:ln w="3175" cap="rnd">
              <a:solidFill>
                <a:schemeClr val="bg1"/>
              </a:solidFill>
              <a:prstDash val="dash"/>
              <a:round/>
              <a:tailEnd type="triangle"/>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rot="1509656">
              <a:off x="8367283" y="2414585"/>
              <a:ext cx="58790" cy="731133"/>
            </a:xfrm>
            <a:prstGeom prst="rect">
              <a:avLst/>
            </a:prstGeom>
            <a:noFill/>
            <a:ln w="12700" cap="rnd">
              <a:solidFill>
                <a:srgbClr val="55E1D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9" name="等腰三角形 58"/>
            <p:cNvSpPr/>
            <p:nvPr/>
          </p:nvSpPr>
          <p:spPr>
            <a:xfrm rot="12421580">
              <a:off x="8140874" y="3183386"/>
              <a:ext cx="86572" cy="74630"/>
            </a:xfrm>
            <a:prstGeom prst="triangle">
              <a:avLst/>
            </a:prstGeom>
            <a:noFill/>
            <a:ln w="12700" cap="rnd">
              <a:solidFill>
                <a:srgbClr val="55E1D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60" name="直接箭头连接符 59"/>
            <p:cNvCxnSpPr/>
            <p:nvPr/>
          </p:nvCxnSpPr>
          <p:spPr>
            <a:xfrm flipV="1">
              <a:off x="8639499" y="2054309"/>
              <a:ext cx="418258" cy="916344"/>
            </a:xfrm>
            <a:prstGeom prst="straightConnector1">
              <a:avLst/>
            </a:prstGeom>
            <a:ln w="6350">
              <a:solidFill>
                <a:srgbClr val="F7BD02"/>
              </a:solidFill>
              <a:prstDash val="dash"/>
              <a:headEnd type="oval" w="sm" len="sm"/>
              <a:tailEnd type="none" w="sm" len="sm"/>
            </a:ln>
          </p:spPr>
          <p:style>
            <a:lnRef idx="1">
              <a:schemeClr val="accent1"/>
            </a:lnRef>
            <a:fillRef idx="0">
              <a:schemeClr val="accent1"/>
            </a:fillRef>
            <a:effectRef idx="0">
              <a:schemeClr val="accent1"/>
            </a:effectRef>
            <a:fontRef idx="minor">
              <a:schemeClr val="tx1"/>
            </a:fontRef>
          </p:style>
        </p:cxnSp>
      </p:grpSp>
      <p:grpSp>
        <p:nvGrpSpPr>
          <p:cNvPr id="7" name="组合 2"/>
          <p:cNvGrpSpPr/>
          <p:nvPr/>
        </p:nvGrpSpPr>
        <p:grpSpPr>
          <a:xfrm>
            <a:off x="5342890" y="1647190"/>
            <a:ext cx="5956935" cy="1412240"/>
            <a:chOff x="4769" y="4423"/>
            <a:chExt cx="9381" cy="2224"/>
          </a:xfrm>
        </p:grpSpPr>
        <p:sp>
          <p:nvSpPr>
            <p:cNvPr id="11" name="文本框 7"/>
            <p:cNvSpPr txBox="1"/>
            <p:nvPr/>
          </p:nvSpPr>
          <p:spPr>
            <a:xfrm>
              <a:off x="4769" y="4423"/>
              <a:ext cx="9381" cy="1210"/>
            </a:xfrm>
            <a:prstGeom prst="rect">
              <a:avLst/>
            </a:prstGeom>
            <a:noFill/>
          </p:spPr>
          <p:txBody>
            <a:bodyPr wrap="none" rtlCol="0">
              <a:spAutoFit/>
            </a:bodyPr>
            <a:p>
              <a:pPr algn="ctr"/>
              <a:r>
                <a:rPr lang="en-US" altLang="zh-CN" sz="4400" b="1">
                  <a:solidFill>
                    <a:schemeClr val="bg1"/>
                  </a:solidFill>
                  <a:ea typeface="Calibri" panose="020F0502020204030204" charset="0"/>
                </a:rPr>
                <a:t>Image Captioning Bot</a:t>
              </a:r>
              <a:endParaRPr lang="en-US" altLang="zh-CN" sz="4400" b="1">
                <a:solidFill>
                  <a:schemeClr val="bg1"/>
                </a:solidFill>
                <a:ea typeface="Calibri" panose="020F0502020204030204" charset="0"/>
              </a:endParaRPr>
            </a:p>
          </p:txBody>
        </p:sp>
        <p:sp>
          <p:nvSpPr>
            <p:cNvPr id="13" name="文本框 8"/>
            <p:cNvSpPr txBox="1"/>
            <p:nvPr/>
          </p:nvSpPr>
          <p:spPr>
            <a:xfrm>
              <a:off x="6000" y="6067"/>
              <a:ext cx="7207" cy="580"/>
            </a:xfrm>
            <a:prstGeom prst="rect">
              <a:avLst/>
            </a:prstGeom>
            <a:noFill/>
          </p:spPr>
          <p:txBody>
            <a:bodyPr wrap="square" rtlCol="0">
              <a:spAutoFit/>
            </a:bodyPr>
            <a:p>
              <a:pPr algn="ctr"/>
              <a:r>
                <a:rPr lang="en-US" altLang="zh-CN" b="1" cap="all">
                  <a:solidFill>
                    <a:schemeClr val="bg1"/>
                  </a:solidFill>
                  <a:uFillTx/>
                  <a:ea typeface="Calibri" panose="020F0502020204030204" charset="0"/>
                </a:rPr>
                <a:t>Major project Presentation </a:t>
              </a:r>
              <a:endParaRPr lang="en-US" altLang="zh-CN" b="1" cap="all">
                <a:solidFill>
                  <a:schemeClr val="bg1"/>
                </a:solidFill>
                <a:uFillTx/>
                <a:ea typeface="Calibri" panose="020F0502020204030204" charset="0"/>
              </a:endParaRPr>
            </a:p>
          </p:txBody>
        </p:sp>
      </p:grpSp>
      <p:sp>
        <p:nvSpPr>
          <p:cNvPr id="14" name="文本框 9"/>
          <p:cNvSpPr txBox="1"/>
          <p:nvPr/>
        </p:nvSpPr>
        <p:spPr>
          <a:xfrm>
            <a:off x="6257926" y="4366260"/>
            <a:ext cx="4060190" cy="306705"/>
          </a:xfrm>
          <a:prstGeom prst="rect">
            <a:avLst/>
          </a:prstGeom>
          <a:noFill/>
        </p:spPr>
        <p:txBody>
          <a:bodyPr wrap="none" rtlCol="0">
            <a:spAutoFit/>
          </a:bodyPr>
          <a:p>
            <a:pPr algn="ctr"/>
            <a:r>
              <a:rPr lang="en-US" altLang="zh-CN" sz="1400" cap="all">
                <a:solidFill>
                  <a:schemeClr val="bg1"/>
                </a:solidFill>
                <a:uFillTx/>
                <a:ea typeface="Calibri" panose="020F0502020204030204" charset="0"/>
              </a:rPr>
              <a:t>Under Supervisor :  Dr. Kapil Dev Tyagi</a:t>
            </a:r>
            <a:endParaRPr lang="en-US" altLang="zh-CN" sz="1400" cap="all">
              <a:solidFill>
                <a:schemeClr val="bg1"/>
              </a:solidFill>
              <a:uFillTx/>
              <a:ea typeface="Calibri" panose="020F0502020204030204" charset="0"/>
            </a:endParaRPr>
          </a:p>
        </p:txBody>
      </p:sp>
      <p:sp>
        <p:nvSpPr>
          <p:cNvPr id="15" name="文本框 8"/>
          <p:cNvSpPr txBox="1"/>
          <p:nvPr/>
        </p:nvSpPr>
        <p:spPr>
          <a:xfrm>
            <a:off x="5275263" y="3198495"/>
            <a:ext cx="6024245" cy="368300"/>
          </a:xfrm>
          <a:prstGeom prst="rect">
            <a:avLst/>
          </a:prstGeom>
          <a:noFill/>
        </p:spPr>
        <p:txBody>
          <a:bodyPr wrap="none" rtlCol="0">
            <a:spAutoFit/>
          </a:bodyPr>
          <a:p>
            <a:pPr algn="ctr"/>
            <a:r>
              <a:rPr lang="en-US" altLang="zh-CN" b="1" cap="all">
                <a:solidFill>
                  <a:schemeClr val="bg1"/>
                </a:solidFill>
                <a:uFillTx/>
                <a:ea typeface="Calibri" panose="020F0502020204030204" charset="0"/>
              </a:rPr>
              <a:t>JAypee institute of information Technology</a:t>
            </a:r>
            <a:endParaRPr lang="en-US" altLang="zh-CN" b="1" cap="all">
              <a:solidFill>
                <a:schemeClr val="bg1"/>
              </a:solidFill>
              <a:uFillTx/>
              <a:ea typeface="Calibri" panose="020F0502020204030204" charset="0"/>
            </a:endParaRPr>
          </a:p>
        </p:txBody>
      </p:sp>
      <p:sp>
        <p:nvSpPr>
          <p:cNvPr id="17" name="文本框 9"/>
          <p:cNvSpPr txBox="1"/>
          <p:nvPr/>
        </p:nvSpPr>
        <p:spPr>
          <a:xfrm>
            <a:off x="6852922" y="4940300"/>
            <a:ext cx="2868930" cy="1168400"/>
          </a:xfrm>
          <a:prstGeom prst="rect">
            <a:avLst/>
          </a:prstGeom>
          <a:noFill/>
        </p:spPr>
        <p:txBody>
          <a:bodyPr wrap="none" rtlCol="0">
            <a:spAutoFit/>
          </a:bodyPr>
          <a:p>
            <a:pPr algn="ctr"/>
            <a:r>
              <a:rPr lang="en-US" altLang="zh-CN" sz="1400" cap="all">
                <a:solidFill>
                  <a:schemeClr val="bg1"/>
                </a:solidFill>
                <a:uFillTx/>
                <a:ea typeface="Calibri" panose="020F0502020204030204" charset="0"/>
              </a:rPr>
              <a:t>Submitted by:</a:t>
            </a:r>
            <a:endParaRPr lang="en-US" altLang="zh-CN" sz="1400" cap="all">
              <a:solidFill>
                <a:schemeClr val="bg1"/>
              </a:solidFill>
              <a:uFillTx/>
              <a:ea typeface="Calibri" panose="020F0502020204030204" charset="0"/>
            </a:endParaRPr>
          </a:p>
          <a:p>
            <a:pPr algn="ctr"/>
            <a:endParaRPr lang="en-US" altLang="zh-CN" sz="1400" cap="all">
              <a:solidFill>
                <a:schemeClr val="bg1"/>
              </a:solidFill>
              <a:uFillTx/>
              <a:ea typeface="Calibri" panose="020F0502020204030204" charset="0"/>
            </a:endParaRPr>
          </a:p>
          <a:p>
            <a:pPr algn="ctr"/>
            <a:r>
              <a:rPr lang="en-US" altLang="zh-CN" sz="1400" cap="all">
                <a:solidFill>
                  <a:schemeClr val="bg1"/>
                </a:solidFill>
                <a:uFillTx/>
                <a:ea typeface="Calibri" panose="020F0502020204030204" charset="0"/>
                <a:sym typeface="+mn-ea"/>
              </a:rPr>
              <a:t>Shubham Gupta (9917102219)</a:t>
            </a:r>
            <a:endParaRPr lang="en-US" altLang="zh-CN" sz="1400" cap="all">
              <a:solidFill>
                <a:schemeClr val="bg1"/>
              </a:solidFill>
              <a:uFillTx/>
              <a:ea typeface="Calibri" panose="020F0502020204030204" charset="0"/>
            </a:endParaRPr>
          </a:p>
          <a:p>
            <a:pPr algn="ctr"/>
            <a:endParaRPr lang="en-US" altLang="zh-CN" sz="1400" cap="all">
              <a:solidFill>
                <a:schemeClr val="bg1"/>
              </a:solidFill>
              <a:uFillTx/>
              <a:ea typeface="Calibri" panose="020F0502020204030204" charset="0"/>
            </a:endParaRPr>
          </a:p>
          <a:p>
            <a:pPr algn="ctr"/>
            <a:endParaRPr lang="en-US" altLang="zh-CN" sz="1400" cap="all">
              <a:solidFill>
                <a:schemeClr val="bg1"/>
              </a:solidFill>
              <a:uFillTx/>
              <a:ea typeface="Calibri" panose="020F0502020204030204" charset="0"/>
            </a:endParaRPr>
          </a:p>
        </p:txBody>
      </p:sp>
      <p:pic>
        <p:nvPicPr>
          <p:cNvPr id="19" name="Content Placeholder 18"/>
          <p:cNvPicPr>
            <a:picLocks noChangeAspect="1"/>
          </p:cNvPicPr>
          <p:nvPr>
            <p:ph sz="quarter" idx="13"/>
          </p:nvPr>
        </p:nvPicPr>
        <p:blipFill>
          <a:blip r:embed="rId2">
            <a:clrChange>
              <a:clrFrom>
                <a:srgbClr val="010101">
                  <a:alpha val="100000"/>
                </a:srgbClr>
              </a:clrFrom>
              <a:clrTo>
                <a:srgbClr val="010101">
                  <a:alpha val="100000"/>
                  <a:alpha val="0"/>
                </a:srgbClr>
              </a:clrTo>
            </a:clrChange>
            <a:lum bright="18000" contrast="6000"/>
          </a:blip>
          <a:stretch>
            <a:fillRect/>
          </a:stretch>
        </p:blipFill>
        <p:spPr>
          <a:xfrm>
            <a:off x="7802245" y="372110"/>
            <a:ext cx="972185" cy="12192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Text Box 1"/>
          <p:cNvSpPr txBox="1"/>
          <p:nvPr/>
        </p:nvSpPr>
        <p:spPr>
          <a:xfrm>
            <a:off x="4573270" y="5304155"/>
            <a:ext cx="6946265" cy="1198880"/>
          </a:xfrm>
          <a:prstGeom prst="rect">
            <a:avLst/>
          </a:prstGeom>
          <a:noFill/>
        </p:spPr>
        <p:txBody>
          <a:bodyPr wrap="square" rtlCol="0">
            <a:spAutoFit/>
          </a:bodyPr>
          <a:p>
            <a:pPr algn="just"/>
            <a:r>
              <a:rPr lang="en-US">
                <a:latin typeface="Malgun Gothic" panose="020B0503020000020004" charset="-127"/>
                <a:ea typeface="Malgun Gothic" panose="020B0503020000020004" charset="-127"/>
              </a:rPr>
              <a:t>Whatever happening in front of blind person can be explained to him by caption generation. And then generated caption can be heard by blind person. Even we can add new thing for reading and orating text as well.</a:t>
            </a:r>
            <a:endParaRPr lang="en-US">
              <a:latin typeface="Malgun Gothic" panose="020B0503020000020004" charset="-127"/>
              <a:ea typeface="Malgun Gothic" panose="020B0503020000020004" charset="-127"/>
            </a:endParaRPr>
          </a:p>
        </p:txBody>
      </p:sp>
      <p:pic>
        <p:nvPicPr>
          <p:cNvPr id="3" name="Picture 2" descr="mobile-technology-people-with-visual-2247251"/>
          <p:cNvPicPr>
            <a:picLocks noChangeAspect="1"/>
          </p:cNvPicPr>
          <p:nvPr/>
        </p:nvPicPr>
        <p:blipFill>
          <a:blip r:embed="rId1"/>
          <a:srcRect l="8208" r="11305"/>
          <a:stretch>
            <a:fillRect/>
          </a:stretch>
        </p:blipFill>
        <p:spPr>
          <a:xfrm>
            <a:off x="0" y="0"/>
            <a:ext cx="3630295" cy="6858000"/>
          </a:xfrm>
          <a:prstGeom prst="rect">
            <a:avLst/>
          </a:prstGeom>
        </p:spPr>
      </p:pic>
      <p:pic>
        <p:nvPicPr>
          <p:cNvPr id="4" name="Picture 3" descr="Blind-peoples-wearable-1"/>
          <p:cNvPicPr>
            <a:picLocks noChangeAspect="1"/>
          </p:cNvPicPr>
          <p:nvPr/>
        </p:nvPicPr>
        <p:blipFill>
          <a:blip r:embed="rId2"/>
          <a:stretch>
            <a:fillRect/>
          </a:stretch>
        </p:blipFill>
        <p:spPr>
          <a:xfrm>
            <a:off x="3630295" y="370205"/>
            <a:ext cx="8544560" cy="4592955"/>
          </a:xfrm>
          <a:prstGeom prst="rect">
            <a:avLst/>
          </a:prstGeom>
        </p:spPr>
      </p:pic>
      <p:pic>
        <p:nvPicPr>
          <p:cNvPr id="5" name="Picture 2" descr="IMG_256"/>
          <p:cNvPicPr>
            <a:picLocks noChangeAspect="1"/>
          </p:cNvPicPr>
          <p:nvPr/>
        </p:nvPicPr>
        <p:blipFill>
          <a:blip r:embed="rId3"/>
          <a:stretch>
            <a:fillRect/>
          </a:stretch>
        </p:blipFill>
        <p:spPr>
          <a:xfrm>
            <a:off x="8256588" y="701993"/>
            <a:ext cx="2718435" cy="1610995"/>
          </a:xfrm>
          <a:prstGeom prst="rect">
            <a:avLst/>
          </a:prstGeom>
          <a:noFill/>
          <a:ln w="9525">
            <a:noFill/>
          </a:ln>
          <a:effectLst>
            <a:outerShdw blurRad="63500" sx="102000" sy="102000" algn="ctr" rotWithShape="0">
              <a:prstClr val="black">
                <a:alpha val="40000"/>
              </a:prst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 y="0"/>
            <a:ext cx="12192000" cy="6858000"/>
          </a:xfrm>
          <a:prstGeom prst="rect">
            <a:avLst/>
          </a:prstGeom>
        </p:spPr>
      </p:pic>
      <p:sp>
        <p:nvSpPr>
          <p:cNvPr id="8" name="任意多边形: 形状 7"/>
          <p:cNvSpPr/>
          <p:nvPr/>
        </p:nvSpPr>
        <p:spPr>
          <a:xfrm>
            <a:off x="0" y="1496655"/>
            <a:ext cx="9608234" cy="5340244"/>
          </a:xfrm>
          <a:custGeom>
            <a:avLst/>
            <a:gdLst>
              <a:gd name="connsiteX0" fmla="*/ 0 w 9608234"/>
              <a:gd name="connsiteY0" fmla="*/ 1225784 h 5361685"/>
              <a:gd name="connsiteX1" fmla="*/ 1012874 w 9608234"/>
              <a:gd name="connsiteY1" fmla="*/ 1042904 h 5361685"/>
              <a:gd name="connsiteX2" fmla="*/ 1941342 w 9608234"/>
              <a:gd name="connsiteY2" fmla="*/ 508332 h 5361685"/>
              <a:gd name="connsiteX3" fmla="*/ 2053883 w 9608234"/>
              <a:gd name="connsiteY3" fmla="*/ 241045 h 5361685"/>
              <a:gd name="connsiteX4" fmla="*/ 2560320 w 9608234"/>
              <a:gd name="connsiteY4" fmla="*/ 30030 h 5361685"/>
              <a:gd name="connsiteX5" fmla="*/ 3277772 w 9608234"/>
              <a:gd name="connsiteY5" fmla="*/ 930362 h 5361685"/>
              <a:gd name="connsiteX6" fmla="*/ 3601329 w 9608234"/>
              <a:gd name="connsiteY6" fmla="*/ 1450867 h 5361685"/>
              <a:gd name="connsiteX7" fmla="*/ 3756074 w 9608234"/>
              <a:gd name="connsiteY7" fmla="*/ 1352393 h 5361685"/>
              <a:gd name="connsiteX8" fmla="*/ 4121834 w 9608234"/>
              <a:gd name="connsiteY8" fmla="*/ 1619679 h 5361685"/>
              <a:gd name="connsiteX9" fmla="*/ 4262511 w 9608234"/>
              <a:gd name="connsiteY9" fmla="*/ 2041710 h 5361685"/>
              <a:gd name="connsiteX10" fmla="*/ 4726745 w 9608234"/>
              <a:gd name="connsiteY10" fmla="*/ 2126116 h 5361685"/>
              <a:gd name="connsiteX11" fmla="*/ 6302326 w 9608234"/>
              <a:gd name="connsiteY11" fmla="*/ 3181193 h 5361685"/>
              <a:gd name="connsiteX12" fmla="*/ 6907237 w 9608234"/>
              <a:gd name="connsiteY12" fmla="*/ 3743901 h 5361685"/>
              <a:gd name="connsiteX13" fmla="*/ 7329268 w 9608234"/>
              <a:gd name="connsiteY13" fmla="*/ 4503556 h 5361685"/>
              <a:gd name="connsiteX14" fmla="*/ 8060788 w 9608234"/>
              <a:gd name="connsiteY14" fmla="*/ 4967790 h 5361685"/>
              <a:gd name="connsiteX15" fmla="*/ 8215532 w 9608234"/>
              <a:gd name="connsiteY15" fmla="*/ 4700504 h 5361685"/>
              <a:gd name="connsiteX16" fmla="*/ 8595360 w 9608234"/>
              <a:gd name="connsiteY16" fmla="*/ 4883384 h 5361685"/>
              <a:gd name="connsiteX17" fmla="*/ 8764172 w 9608234"/>
              <a:gd name="connsiteY17" fmla="*/ 5221009 h 5361685"/>
              <a:gd name="connsiteX18" fmla="*/ 9608234 w 9608234"/>
              <a:gd name="connsiteY18" fmla="*/ 5361685 h 5361685"/>
              <a:gd name="connsiteX0-1" fmla="*/ 0 w 9608234"/>
              <a:gd name="connsiteY0-2" fmla="*/ 1204343 h 5340244"/>
              <a:gd name="connsiteX1-3" fmla="*/ 1012874 w 9608234"/>
              <a:gd name="connsiteY1-4" fmla="*/ 1021463 h 5340244"/>
              <a:gd name="connsiteX2-5" fmla="*/ 1941342 w 9608234"/>
              <a:gd name="connsiteY2-6" fmla="*/ 486891 h 5340244"/>
              <a:gd name="connsiteX3-7" fmla="*/ 2560320 w 9608234"/>
              <a:gd name="connsiteY3-8" fmla="*/ 8589 h 5340244"/>
              <a:gd name="connsiteX4-9" fmla="*/ 3277772 w 9608234"/>
              <a:gd name="connsiteY4-10" fmla="*/ 908921 h 5340244"/>
              <a:gd name="connsiteX5-11" fmla="*/ 3601329 w 9608234"/>
              <a:gd name="connsiteY5-12" fmla="*/ 1429426 h 5340244"/>
              <a:gd name="connsiteX6-13" fmla="*/ 3756074 w 9608234"/>
              <a:gd name="connsiteY6-14" fmla="*/ 1330952 h 5340244"/>
              <a:gd name="connsiteX7-15" fmla="*/ 4121834 w 9608234"/>
              <a:gd name="connsiteY7-16" fmla="*/ 1598238 h 5340244"/>
              <a:gd name="connsiteX8-17" fmla="*/ 4262511 w 9608234"/>
              <a:gd name="connsiteY8-18" fmla="*/ 2020269 h 5340244"/>
              <a:gd name="connsiteX9-19" fmla="*/ 4726745 w 9608234"/>
              <a:gd name="connsiteY9-20" fmla="*/ 2104675 h 5340244"/>
              <a:gd name="connsiteX10-21" fmla="*/ 6302326 w 9608234"/>
              <a:gd name="connsiteY10-22" fmla="*/ 3159752 h 5340244"/>
              <a:gd name="connsiteX11-23" fmla="*/ 6907237 w 9608234"/>
              <a:gd name="connsiteY11-24" fmla="*/ 3722460 h 5340244"/>
              <a:gd name="connsiteX12-25" fmla="*/ 7329268 w 9608234"/>
              <a:gd name="connsiteY12-26" fmla="*/ 4482115 h 5340244"/>
              <a:gd name="connsiteX13-27" fmla="*/ 8060788 w 9608234"/>
              <a:gd name="connsiteY13-28" fmla="*/ 4946349 h 5340244"/>
              <a:gd name="connsiteX14-29" fmla="*/ 8215532 w 9608234"/>
              <a:gd name="connsiteY14-30" fmla="*/ 4679063 h 5340244"/>
              <a:gd name="connsiteX15-31" fmla="*/ 8595360 w 9608234"/>
              <a:gd name="connsiteY15-32" fmla="*/ 4861943 h 5340244"/>
              <a:gd name="connsiteX16-33" fmla="*/ 8764172 w 9608234"/>
              <a:gd name="connsiteY16-34" fmla="*/ 5199568 h 5340244"/>
              <a:gd name="connsiteX17-35" fmla="*/ 9608234 w 9608234"/>
              <a:gd name="connsiteY17-36" fmla="*/ 5340244 h 5340244"/>
              <a:gd name="connsiteX0-37" fmla="*/ 0 w 9608234"/>
              <a:gd name="connsiteY0-38" fmla="*/ 1204343 h 5340244"/>
              <a:gd name="connsiteX1-39" fmla="*/ 1012874 w 9608234"/>
              <a:gd name="connsiteY1-40" fmla="*/ 1021463 h 5340244"/>
              <a:gd name="connsiteX2-41" fmla="*/ 1941342 w 9608234"/>
              <a:gd name="connsiteY2-42" fmla="*/ 486891 h 5340244"/>
              <a:gd name="connsiteX3-43" fmla="*/ 2560320 w 9608234"/>
              <a:gd name="connsiteY3-44" fmla="*/ 8589 h 5340244"/>
              <a:gd name="connsiteX4-45" fmla="*/ 3277772 w 9608234"/>
              <a:gd name="connsiteY4-46" fmla="*/ 908921 h 5340244"/>
              <a:gd name="connsiteX5-47" fmla="*/ 3601329 w 9608234"/>
              <a:gd name="connsiteY5-48" fmla="*/ 1429426 h 5340244"/>
              <a:gd name="connsiteX6-49" fmla="*/ 4121834 w 9608234"/>
              <a:gd name="connsiteY6-50" fmla="*/ 1598238 h 5340244"/>
              <a:gd name="connsiteX7-51" fmla="*/ 4262511 w 9608234"/>
              <a:gd name="connsiteY7-52" fmla="*/ 2020269 h 5340244"/>
              <a:gd name="connsiteX8-53" fmla="*/ 4726745 w 9608234"/>
              <a:gd name="connsiteY8-54" fmla="*/ 2104675 h 5340244"/>
              <a:gd name="connsiteX9-55" fmla="*/ 6302326 w 9608234"/>
              <a:gd name="connsiteY9-56" fmla="*/ 3159752 h 5340244"/>
              <a:gd name="connsiteX10-57" fmla="*/ 6907237 w 9608234"/>
              <a:gd name="connsiteY10-58" fmla="*/ 3722460 h 5340244"/>
              <a:gd name="connsiteX11-59" fmla="*/ 7329268 w 9608234"/>
              <a:gd name="connsiteY11-60" fmla="*/ 4482115 h 5340244"/>
              <a:gd name="connsiteX12-61" fmla="*/ 8060788 w 9608234"/>
              <a:gd name="connsiteY12-62" fmla="*/ 4946349 h 5340244"/>
              <a:gd name="connsiteX13-63" fmla="*/ 8215532 w 9608234"/>
              <a:gd name="connsiteY13-64" fmla="*/ 4679063 h 5340244"/>
              <a:gd name="connsiteX14-65" fmla="*/ 8595360 w 9608234"/>
              <a:gd name="connsiteY14-66" fmla="*/ 4861943 h 5340244"/>
              <a:gd name="connsiteX15-67" fmla="*/ 8764172 w 9608234"/>
              <a:gd name="connsiteY15-68" fmla="*/ 5199568 h 5340244"/>
              <a:gd name="connsiteX16-69" fmla="*/ 9608234 w 9608234"/>
              <a:gd name="connsiteY16-70" fmla="*/ 5340244 h 5340244"/>
              <a:gd name="connsiteX0-71" fmla="*/ 0 w 9608234"/>
              <a:gd name="connsiteY0-72" fmla="*/ 1204343 h 5340244"/>
              <a:gd name="connsiteX1-73" fmla="*/ 1012874 w 9608234"/>
              <a:gd name="connsiteY1-74" fmla="*/ 1021463 h 5340244"/>
              <a:gd name="connsiteX2-75" fmla="*/ 1941342 w 9608234"/>
              <a:gd name="connsiteY2-76" fmla="*/ 486891 h 5340244"/>
              <a:gd name="connsiteX3-77" fmla="*/ 2560320 w 9608234"/>
              <a:gd name="connsiteY3-78" fmla="*/ 8589 h 5340244"/>
              <a:gd name="connsiteX4-79" fmla="*/ 3277772 w 9608234"/>
              <a:gd name="connsiteY4-80" fmla="*/ 908921 h 5340244"/>
              <a:gd name="connsiteX5-81" fmla="*/ 3601329 w 9608234"/>
              <a:gd name="connsiteY5-82" fmla="*/ 1429426 h 5340244"/>
              <a:gd name="connsiteX6-83" fmla="*/ 4121834 w 9608234"/>
              <a:gd name="connsiteY6-84" fmla="*/ 1598238 h 5340244"/>
              <a:gd name="connsiteX7-85" fmla="*/ 4262511 w 9608234"/>
              <a:gd name="connsiteY7-86" fmla="*/ 2020269 h 5340244"/>
              <a:gd name="connsiteX8-87" fmla="*/ 4726745 w 9608234"/>
              <a:gd name="connsiteY8-88" fmla="*/ 2104675 h 5340244"/>
              <a:gd name="connsiteX9-89" fmla="*/ 6302326 w 9608234"/>
              <a:gd name="connsiteY9-90" fmla="*/ 3159752 h 5340244"/>
              <a:gd name="connsiteX10-91" fmla="*/ 6907237 w 9608234"/>
              <a:gd name="connsiteY10-92" fmla="*/ 3722460 h 5340244"/>
              <a:gd name="connsiteX11-93" fmla="*/ 7329268 w 9608234"/>
              <a:gd name="connsiteY11-94" fmla="*/ 4482115 h 5340244"/>
              <a:gd name="connsiteX12-95" fmla="*/ 8060788 w 9608234"/>
              <a:gd name="connsiteY12-96" fmla="*/ 4946349 h 5340244"/>
              <a:gd name="connsiteX13-97" fmla="*/ 8215532 w 9608234"/>
              <a:gd name="connsiteY13-98" fmla="*/ 4679063 h 5340244"/>
              <a:gd name="connsiteX14-99" fmla="*/ 8595360 w 9608234"/>
              <a:gd name="connsiteY14-100" fmla="*/ 4861943 h 5340244"/>
              <a:gd name="connsiteX15-101" fmla="*/ 8764172 w 9608234"/>
              <a:gd name="connsiteY15-102" fmla="*/ 5199568 h 5340244"/>
              <a:gd name="connsiteX16-103" fmla="*/ 9608234 w 9608234"/>
              <a:gd name="connsiteY16-104" fmla="*/ 5340244 h 5340244"/>
              <a:gd name="connsiteX0-105" fmla="*/ 0 w 9608234"/>
              <a:gd name="connsiteY0-106" fmla="*/ 1204343 h 5340244"/>
              <a:gd name="connsiteX1-107" fmla="*/ 1012874 w 9608234"/>
              <a:gd name="connsiteY1-108" fmla="*/ 1021463 h 5340244"/>
              <a:gd name="connsiteX2-109" fmla="*/ 1941342 w 9608234"/>
              <a:gd name="connsiteY2-110" fmla="*/ 486891 h 5340244"/>
              <a:gd name="connsiteX3-111" fmla="*/ 2560320 w 9608234"/>
              <a:gd name="connsiteY3-112" fmla="*/ 8589 h 5340244"/>
              <a:gd name="connsiteX4-113" fmla="*/ 3277772 w 9608234"/>
              <a:gd name="connsiteY4-114" fmla="*/ 908921 h 5340244"/>
              <a:gd name="connsiteX5-115" fmla="*/ 3601329 w 9608234"/>
              <a:gd name="connsiteY5-116" fmla="*/ 1429426 h 5340244"/>
              <a:gd name="connsiteX6-117" fmla="*/ 4121834 w 9608234"/>
              <a:gd name="connsiteY6-118" fmla="*/ 1598238 h 5340244"/>
              <a:gd name="connsiteX7-119" fmla="*/ 4262511 w 9608234"/>
              <a:gd name="connsiteY7-120" fmla="*/ 2020269 h 5340244"/>
              <a:gd name="connsiteX8-121" fmla="*/ 4586068 w 9608234"/>
              <a:gd name="connsiteY8-122" fmla="*/ 2118743 h 5340244"/>
              <a:gd name="connsiteX9-123" fmla="*/ 6302326 w 9608234"/>
              <a:gd name="connsiteY9-124" fmla="*/ 3159752 h 5340244"/>
              <a:gd name="connsiteX10-125" fmla="*/ 6907237 w 9608234"/>
              <a:gd name="connsiteY10-126" fmla="*/ 3722460 h 5340244"/>
              <a:gd name="connsiteX11-127" fmla="*/ 7329268 w 9608234"/>
              <a:gd name="connsiteY11-128" fmla="*/ 4482115 h 5340244"/>
              <a:gd name="connsiteX12-129" fmla="*/ 8060788 w 9608234"/>
              <a:gd name="connsiteY12-130" fmla="*/ 4946349 h 5340244"/>
              <a:gd name="connsiteX13-131" fmla="*/ 8215532 w 9608234"/>
              <a:gd name="connsiteY13-132" fmla="*/ 4679063 h 5340244"/>
              <a:gd name="connsiteX14-133" fmla="*/ 8595360 w 9608234"/>
              <a:gd name="connsiteY14-134" fmla="*/ 4861943 h 5340244"/>
              <a:gd name="connsiteX15-135" fmla="*/ 8764172 w 9608234"/>
              <a:gd name="connsiteY15-136" fmla="*/ 5199568 h 5340244"/>
              <a:gd name="connsiteX16-137" fmla="*/ 9608234 w 9608234"/>
              <a:gd name="connsiteY16-138" fmla="*/ 5340244 h 5340244"/>
              <a:gd name="connsiteX0-139" fmla="*/ 0 w 9608234"/>
              <a:gd name="connsiteY0-140" fmla="*/ 1204343 h 5340244"/>
              <a:gd name="connsiteX1-141" fmla="*/ 1012874 w 9608234"/>
              <a:gd name="connsiteY1-142" fmla="*/ 1021463 h 5340244"/>
              <a:gd name="connsiteX2-143" fmla="*/ 1941342 w 9608234"/>
              <a:gd name="connsiteY2-144" fmla="*/ 486891 h 5340244"/>
              <a:gd name="connsiteX3-145" fmla="*/ 2560320 w 9608234"/>
              <a:gd name="connsiteY3-146" fmla="*/ 8589 h 5340244"/>
              <a:gd name="connsiteX4-147" fmla="*/ 3277772 w 9608234"/>
              <a:gd name="connsiteY4-148" fmla="*/ 908921 h 5340244"/>
              <a:gd name="connsiteX5-149" fmla="*/ 3601329 w 9608234"/>
              <a:gd name="connsiteY5-150" fmla="*/ 1429426 h 5340244"/>
              <a:gd name="connsiteX6-151" fmla="*/ 4121834 w 9608234"/>
              <a:gd name="connsiteY6-152" fmla="*/ 1598238 h 5340244"/>
              <a:gd name="connsiteX7-153" fmla="*/ 4262511 w 9608234"/>
              <a:gd name="connsiteY7-154" fmla="*/ 2020269 h 5340244"/>
              <a:gd name="connsiteX8-155" fmla="*/ 4586068 w 9608234"/>
              <a:gd name="connsiteY8-156" fmla="*/ 2118743 h 5340244"/>
              <a:gd name="connsiteX9-157" fmla="*/ 6302326 w 9608234"/>
              <a:gd name="connsiteY9-158" fmla="*/ 3159752 h 5340244"/>
              <a:gd name="connsiteX10-159" fmla="*/ 6597748 w 9608234"/>
              <a:gd name="connsiteY10-160" fmla="*/ 3356699 h 5340244"/>
              <a:gd name="connsiteX11-161" fmla="*/ 6907237 w 9608234"/>
              <a:gd name="connsiteY11-162" fmla="*/ 3722460 h 5340244"/>
              <a:gd name="connsiteX12-163" fmla="*/ 7329268 w 9608234"/>
              <a:gd name="connsiteY12-164" fmla="*/ 4482115 h 5340244"/>
              <a:gd name="connsiteX13-165" fmla="*/ 8060788 w 9608234"/>
              <a:gd name="connsiteY13-166" fmla="*/ 4946349 h 5340244"/>
              <a:gd name="connsiteX14-167" fmla="*/ 8215532 w 9608234"/>
              <a:gd name="connsiteY14-168" fmla="*/ 4679063 h 5340244"/>
              <a:gd name="connsiteX15-169" fmla="*/ 8595360 w 9608234"/>
              <a:gd name="connsiteY15-170" fmla="*/ 4861943 h 5340244"/>
              <a:gd name="connsiteX16-171" fmla="*/ 8764172 w 9608234"/>
              <a:gd name="connsiteY16-172" fmla="*/ 5199568 h 5340244"/>
              <a:gd name="connsiteX17-173" fmla="*/ 9608234 w 9608234"/>
              <a:gd name="connsiteY17-174" fmla="*/ 5340244 h 5340244"/>
              <a:gd name="connsiteX0-175" fmla="*/ 0 w 9608234"/>
              <a:gd name="connsiteY0-176" fmla="*/ 1204343 h 5340244"/>
              <a:gd name="connsiteX1-177" fmla="*/ 1012874 w 9608234"/>
              <a:gd name="connsiteY1-178" fmla="*/ 1021463 h 5340244"/>
              <a:gd name="connsiteX2-179" fmla="*/ 1941342 w 9608234"/>
              <a:gd name="connsiteY2-180" fmla="*/ 486891 h 5340244"/>
              <a:gd name="connsiteX3-181" fmla="*/ 2560320 w 9608234"/>
              <a:gd name="connsiteY3-182" fmla="*/ 8589 h 5340244"/>
              <a:gd name="connsiteX4-183" fmla="*/ 3277772 w 9608234"/>
              <a:gd name="connsiteY4-184" fmla="*/ 908921 h 5340244"/>
              <a:gd name="connsiteX5-185" fmla="*/ 3601329 w 9608234"/>
              <a:gd name="connsiteY5-186" fmla="*/ 1429426 h 5340244"/>
              <a:gd name="connsiteX6-187" fmla="*/ 4121834 w 9608234"/>
              <a:gd name="connsiteY6-188" fmla="*/ 1598238 h 5340244"/>
              <a:gd name="connsiteX7-189" fmla="*/ 4262511 w 9608234"/>
              <a:gd name="connsiteY7-190" fmla="*/ 2020269 h 5340244"/>
              <a:gd name="connsiteX8-191" fmla="*/ 4586068 w 9608234"/>
              <a:gd name="connsiteY8-192" fmla="*/ 2118743 h 5340244"/>
              <a:gd name="connsiteX9-193" fmla="*/ 6302326 w 9608234"/>
              <a:gd name="connsiteY9-194" fmla="*/ 3159752 h 5340244"/>
              <a:gd name="connsiteX10-195" fmla="*/ 6386732 w 9608234"/>
              <a:gd name="connsiteY10-196" fmla="*/ 3525511 h 5340244"/>
              <a:gd name="connsiteX11-197" fmla="*/ 6907237 w 9608234"/>
              <a:gd name="connsiteY11-198" fmla="*/ 3722460 h 5340244"/>
              <a:gd name="connsiteX12-199" fmla="*/ 7329268 w 9608234"/>
              <a:gd name="connsiteY12-200" fmla="*/ 4482115 h 5340244"/>
              <a:gd name="connsiteX13-201" fmla="*/ 8060788 w 9608234"/>
              <a:gd name="connsiteY13-202" fmla="*/ 4946349 h 5340244"/>
              <a:gd name="connsiteX14-203" fmla="*/ 8215532 w 9608234"/>
              <a:gd name="connsiteY14-204" fmla="*/ 4679063 h 5340244"/>
              <a:gd name="connsiteX15-205" fmla="*/ 8595360 w 9608234"/>
              <a:gd name="connsiteY15-206" fmla="*/ 4861943 h 5340244"/>
              <a:gd name="connsiteX16-207" fmla="*/ 8764172 w 9608234"/>
              <a:gd name="connsiteY16-208" fmla="*/ 5199568 h 5340244"/>
              <a:gd name="connsiteX17-209" fmla="*/ 9608234 w 9608234"/>
              <a:gd name="connsiteY17-210" fmla="*/ 5340244 h 5340244"/>
              <a:gd name="connsiteX0-211" fmla="*/ 0 w 9608234"/>
              <a:gd name="connsiteY0-212" fmla="*/ 1204343 h 5340244"/>
              <a:gd name="connsiteX1-213" fmla="*/ 1012874 w 9608234"/>
              <a:gd name="connsiteY1-214" fmla="*/ 1021463 h 5340244"/>
              <a:gd name="connsiteX2-215" fmla="*/ 1941342 w 9608234"/>
              <a:gd name="connsiteY2-216" fmla="*/ 486891 h 5340244"/>
              <a:gd name="connsiteX3-217" fmla="*/ 2560320 w 9608234"/>
              <a:gd name="connsiteY3-218" fmla="*/ 8589 h 5340244"/>
              <a:gd name="connsiteX4-219" fmla="*/ 3277772 w 9608234"/>
              <a:gd name="connsiteY4-220" fmla="*/ 908921 h 5340244"/>
              <a:gd name="connsiteX5-221" fmla="*/ 3601329 w 9608234"/>
              <a:gd name="connsiteY5-222" fmla="*/ 1429426 h 5340244"/>
              <a:gd name="connsiteX6-223" fmla="*/ 4121834 w 9608234"/>
              <a:gd name="connsiteY6-224" fmla="*/ 1598238 h 5340244"/>
              <a:gd name="connsiteX7-225" fmla="*/ 4262511 w 9608234"/>
              <a:gd name="connsiteY7-226" fmla="*/ 2020269 h 5340244"/>
              <a:gd name="connsiteX8-227" fmla="*/ 4586068 w 9608234"/>
              <a:gd name="connsiteY8-228" fmla="*/ 2118743 h 5340244"/>
              <a:gd name="connsiteX9-229" fmla="*/ 6302326 w 9608234"/>
              <a:gd name="connsiteY9-230" fmla="*/ 3159752 h 5340244"/>
              <a:gd name="connsiteX10-231" fmla="*/ 6386732 w 9608234"/>
              <a:gd name="connsiteY10-232" fmla="*/ 3525511 h 5340244"/>
              <a:gd name="connsiteX11-233" fmla="*/ 6907237 w 9608234"/>
              <a:gd name="connsiteY11-234" fmla="*/ 3722460 h 5340244"/>
              <a:gd name="connsiteX12-235" fmla="*/ 7329268 w 9608234"/>
              <a:gd name="connsiteY12-236" fmla="*/ 4482115 h 5340244"/>
              <a:gd name="connsiteX13-237" fmla="*/ 8060788 w 9608234"/>
              <a:gd name="connsiteY13-238" fmla="*/ 4946349 h 5340244"/>
              <a:gd name="connsiteX14-239" fmla="*/ 8215532 w 9608234"/>
              <a:gd name="connsiteY14-240" fmla="*/ 4679063 h 5340244"/>
              <a:gd name="connsiteX15-241" fmla="*/ 8595360 w 9608234"/>
              <a:gd name="connsiteY15-242" fmla="*/ 4861943 h 5340244"/>
              <a:gd name="connsiteX16-243" fmla="*/ 8764172 w 9608234"/>
              <a:gd name="connsiteY16-244" fmla="*/ 5199568 h 5340244"/>
              <a:gd name="connsiteX17-245" fmla="*/ 9608234 w 9608234"/>
              <a:gd name="connsiteY17-246" fmla="*/ 5340244 h 5340244"/>
              <a:gd name="connsiteX0-247" fmla="*/ 0 w 9608234"/>
              <a:gd name="connsiteY0-248" fmla="*/ 1204343 h 5340244"/>
              <a:gd name="connsiteX1-249" fmla="*/ 1012874 w 9608234"/>
              <a:gd name="connsiteY1-250" fmla="*/ 1021463 h 5340244"/>
              <a:gd name="connsiteX2-251" fmla="*/ 1941342 w 9608234"/>
              <a:gd name="connsiteY2-252" fmla="*/ 486891 h 5340244"/>
              <a:gd name="connsiteX3-253" fmla="*/ 2560320 w 9608234"/>
              <a:gd name="connsiteY3-254" fmla="*/ 8589 h 5340244"/>
              <a:gd name="connsiteX4-255" fmla="*/ 3277772 w 9608234"/>
              <a:gd name="connsiteY4-256" fmla="*/ 908921 h 5340244"/>
              <a:gd name="connsiteX5-257" fmla="*/ 3601329 w 9608234"/>
              <a:gd name="connsiteY5-258" fmla="*/ 1429426 h 5340244"/>
              <a:gd name="connsiteX6-259" fmla="*/ 4121834 w 9608234"/>
              <a:gd name="connsiteY6-260" fmla="*/ 1598238 h 5340244"/>
              <a:gd name="connsiteX7-261" fmla="*/ 4262511 w 9608234"/>
              <a:gd name="connsiteY7-262" fmla="*/ 2020269 h 5340244"/>
              <a:gd name="connsiteX8-263" fmla="*/ 4586068 w 9608234"/>
              <a:gd name="connsiteY8-264" fmla="*/ 2118743 h 5340244"/>
              <a:gd name="connsiteX9-265" fmla="*/ 6302326 w 9608234"/>
              <a:gd name="connsiteY9-266" fmla="*/ 3159752 h 5340244"/>
              <a:gd name="connsiteX10-267" fmla="*/ 6386732 w 9608234"/>
              <a:gd name="connsiteY10-268" fmla="*/ 3525511 h 5340244"/>
              <a:gd name="connsiteX11-269" fmla="*/ 6907237 w 9608234"/>
              <a:gd name="connsiteY11-270" fmla="*/ 3722460 h 5340244"/>
              <a:gd name="connsiteX12-271" fmla="*/ 7329268 w 9608234"/>
              <a:gd name="connsiteY12-272" fmla="*/ 4482115 h 5340244"/>
              <a:gd name="connsiteX13-273" fmla="*/ 8060788 w 9608234"/>
              <a:gd name="connsiteY13-274" fmla="*/ 4946349 h 5340244"/>
              <a:gd name="connsiteX14-275" fmla="*/ 8215532 w 9608234"/>
              <a:gd name="connsiteY14-276" fmla="*/ 4679063 h 5340244"/>
              <a:gd name="connsiteX15-277" fmla="*/ 8595360 w 9608234"/>
              <a:gd name="connsiteY15-278" fmla="*/ 4861943 h 5340244"/>
              <a:gd name="connsiteX16-279" fmla="*/ 8764172 w 9608234"/>
              <a:gd name="connsiteY16-280" fmla="*/ 5199568 h 5340244"/>
              <a:gd name="connsiteX17-281" fmla="*/ 9608234 w 9608234"/>
              <a:gd name="connsiteY17-282" fmla="*/ 5340244 h 5340244"/>
              <a:gd name="connsiteX0-283" fmla="*/ 0 w 9608234"/>
              <a:gd name="connsiteY0-284" fmla="*/ 1204343 h 5340244"/>
              <a:gd name="connsiteX1-285" fmla="*/ 1012874 w 9608234"/>
              <a:gd name="connsiteY1-286" fmla="*/ 1021463 h 5340244"/>
              <a:gd name="connsiteX2-287" fmla="*/ 1941342 w 9608234"/>
              <a:gd name="connsiteY2-288" fmla="*/ 486891 h 5340244"/>
              <a:gd name="connsiteX3-289" fmla="*/ 2560320 w 9608234"/>
              <a:gd name="connsiteY3-290" fmla="*/ 8589 h 5340244"/>
              <a:gd name="connsiteX4-291" fmla="*/ 3277772 w 9608234"/>
              <a:gd name="connsiteY4-292" fmla="*/ 908921 h 5340244"/>
              <a:gd name="connsiteX5-293" fmla="*/ 3601329 w 9608234"/>
              <a:gd name="connsiteY5-294" fmla="*/ 1429426 h 5340244"/>
              <a:gd name="connsiteX6-295" fmla="*/ 4121834 w 9608234"/>
              <a:gd name="connsiteY6-296" fmla="*/ 1598238 h 5340244"/>
              <a:gd name="connsiteX7-297" fmla="*/ 4262511 w 9608234"/>
              <a:gd name="connsiteY7-298" fmla="*/ 2020269 h 5340244"/>
              <a:gd name="connsiteX8-299" fmla="*/ 4586068 w 9608234"/>
              <a:gd name="connsiteY8-300" fmla="*/ 2118743 h 5340244"/>
              <a:gd name="connsiteX9-301" fmla="*/ 6302326 w 9608234"/>
              <a:gd name="connsiteY9-302" fmla="*/ 3159752 h 5340244"/>
              <a:gd name="connsiteX10-303" fmla="*/ 6907237 w 9608234"/>
              <a:gd name="connsiteY10-304" fmla="*/ 3722460 h 5340244"/>
              <a:gd name="connsiteX11-305" fmla="*/ 7329268 w 9608234"/>
              <a:gd name="connsiteY11-306" fmla="*/ 4482115 h 5340244"/>
              <a:gd name="connsiteX12-307" fmla="*/ 8060788 w 9608234"/>
              <a:gd name="connsiteY12-308" fmla="*/ 4946349 h 5340244"/>
              <a:gd name="connsiteX13-309" fmla="*/ 8215532 w 9608234"/>
              <a:gd name="connsiteY13-310" fmla="*/ 4679063 h 5340244"/>
              <a:gd name="connsiteX14-311" fmla="*/ 8595360 w 9608234"/>
              <a:gd name="connsiteY14-312" fmla="*/ 4861943 h 5340244"/>
              <a:gd name="connsiteX15-313" fmla="*/ 8764172 w 9608234"/>
              <a:gd name="connsiteY15-314" fmla="*/ 5199568 h 5340244"/>
              <a:gd name="connsiteX16-315" fmla="*/ 9608234 w 9608234"/>
              <a:gd name="connsiteY16-316" fmla="*/ 5340244 h 5340244"/>
              <a:gd name="connsiteX0-317" fmla="*/ 0 w 9608234"/>
              <a:gd name="connsiteY0-318" fmla="*/ 1204343 h 5340244"/>
              <a:gd name="connsiteX1-319" fmla="*/ 1012874 w 9608234"/>
              <a:gd name="connsiteY1-320" fmla="*/ 1021463 h 5340244"/>
              <a:gd name="connsiteX2-321" fmla="*/ 1941342 w 9608234"/>
              <a:gd name="connsiteY2-322" fmla="*/ 486891 h 5340244"/>
              <a:gd name="connsiteX3-323" fmla="*/ 2560320 w 9608234"/>
              <a:gd name="connsiteY3-324" fmla="*/ 8589 h 5340244"/>
              <a:gd name="connsiteX4-325" fmla="*/ 3277772 w 9608234"/>
              <a:gd name="connsiteY4-326" fmla="*/ 908921 h 5340244"/>
              <a:gd name="connsiteX5-327" fmla="*/ 3601329 w 9608234"/>
              <a:gd name="connsiteY5-328" fmla="*/ 1429426 h 5340244"/>
              <a:gd name="connsiteX6-329" fmla="*/ 4121834 w 9608234"/>
              <a:gd name="connsiteY6-330" fmla="*/ 1598238 h 5340244"/>
              <a:gd name="connsiteX7-331" fmla="*/ 4262511 w 9608234"/>
              <a:gd name="connsiteY7-332" fmla="*/ 2020269 h 5340244"/>
              <a:gd name="connsiteX8-333" fmla="*/ 4586068 w 9608234"/>
              <a:gd name="connsiteY8-334" fmla="*/ 2118743 h 5340244"/>
              <a:gd name="connsiteX9-335" fmla="*/ 6302326 w 9608234"/>
              <a:gd name="connsiteY9-336" fmla="*/ 3159752 h 5340244"/>
              <a:gd name="connsiteX10-337" fmla="*/ 6907237 w 9608234"/>
              <a:gd name="connsiteY10-338" fmla="*/ 3722460 h 5340244"/>
              <a:gd name="connsiteX11-339" fmla="*/ 7329268 w 9608234"/>
              <a:gd name="connsiteY11-340" fmla="*/ 4482115 h 5340244"/>
              <a:gd name="connsiteX12-341" fmla="*/ 8060788 w 9608234"/>
              <a:gd name="connsiteY12-342" fmla="*/ 4946349 h 5340244"/>
              <a:gd name="connsiteX13-343" fmla="*/ 8215532 w 9608234"/>
              <a:gd name="connsiteY13-344" fmla="*/ 4679063 h 5340244"/>
              <a:gd name="connsiteX14-345" fmla="*/ 8595360 w 9608234"/>
              <a:gd name="connsiteY14-346" fmla="*/ 4861943 h 5340244"/>
              <a:gd name="connsiteX15-347" fmla="*/ 8623495 w 9608234"/>
              <a:gd name="connsiteY15-348" fmla="*/ 5171433 h 5340244"/>
              <a:gd name="connsiteX16-349" fmla="*/ 9608234 w 9608234"/>
              <a:gd name="connsiteY16-350" fmla="*/ 5340244 h 5340244"/>
              <a:gd name="connsiteX0-351" fmla="*/ 0 w 9608234"/>
              <a:gd name="connsiteY0-352" fmla="*/ 1204343 h 5340244"/>
              <a:gd name="connsiteX1-353" fmla="*/ 1012874 w 9608234"/>
              <a:gd name="connsiteY1-354" fmla="*/ 1021463 h 5340244"/>
              <a:gd name="connsiteX2-355" fmla="*/ 1941342 w 9608234"/>
              <a:gd name="connsiteY2-356" fmla="*/ 486891 h 5340244"/>
              <a:gd name="connsiteX3-357" fmla="*/ 2560320 w 9608234"/>
              <a:gd name="connsiteY3-358" fmla="*/ 8589 h 5340244"/>
              <a:gd name="connsiteX4-359" fmla="*/ 3277772 w 9608234"/>
              <a:gd name="connsiteY4-360" fmla="*/ 908921 h 5340244"/>
              <a:gd name="connsiteX5-361" fmla="*/ 3601329 w 9608234"/>
              <a:gd name="connsiteY5-362" fmla="*/ 1429426 h 5340244"/>
              <a:gd name="connsiteX6-363" fmla="*/ 4121834 w 9608234"/>
              <a:gd name="connsiteY6-364" fmla="*/ 1598238 h 5340244"/>
              <a:gd name="connsiteX7-365" fmla="*/ 4262511 w 9608234"/>
              <a:gd name="connsiteY7-366" fmla="*/ 2020269 h 5340244"/>
              <a:gd name="connsiteX8-367" fmla="*/ 4586068 w 9608234"/>
              <a:gd name="connsiteY8-368" fmla="*/ 2118743 h 5340244"/>
              <a:gd name="connsiteX9-369" fmla="*/ 6302326 w 9608234"/>
              <a:gd name="connsiteY9-370" fmla="*/ 3159752 h 5340244"/>
              <a:gd name="connsiteX10-371" fmla="*/ 6907237 w 9608234"/>
              <a:gd name="connsiteY10-372" fmla="*/ 3722460 h 5340244"/>
              <a:gd name="connsiteX11-373" fmla="*/ 7329268 w 9608234"/>
              <a:gd name="connsiteY11-374" fmla="*/ 4482115 h 5340244"/>
              <a:gd name="connsiteX12-375" fmla="*/ 7990449 w 9608234"/>
              <a:gd name="connsiteY12-376" fmla="*/ 4890078 h 5340244"/>
              <a:gd name="connsiteX13-377" fmla="*/ 8215532 w 9608234"/>
              <a:gd name="connsiteY13-378" fmla="*/ 4679063 h 5340244"/>
              <a:gd name="connsiteX14-379" fmla="*/ 8595360 w 9608234"/>
              <a:gd name="connsiteY14-380" fmla="*/ 4861943 h 5340244"/>
              <a:gd name="connsiteX15-381" fmla="*/ 8623495 w 9608234"/>
              <a:gd name="connsiteY15-382" fmla="*/ 5171433 h 5340244"/>
              <a:gd name="connsiteX16-383" fmla="*/ 9608234 w 9608234"/>
              <a:gd name="connsiteY16-384" fmla="*/ 5340244 h 5340244"/>
              <a:gd name="connsiteX0-385" fmla="*/ 0 w 9608234"/>
              <a:gd name="connsiteY0-386" fmla="*/ 1204343 h 5340244"/>
              <a:gd name="connsiteX1-387" fmla="*/ 1012874 w 9608234"/>
              <a:gd name="connsiteY1-388" fmla="*/ 1021463 h 5340244"/>
              <a:gd name="connsiteX2-389" fmla="*/ 1941342 w 9608234"/>
              <a:gd name="connsiteY2-390" fmla="*/ 486891 h 5340244"/>
              <a:gd name="connsiteX3-391" fmla="*/ 2560320 w 9608234"/>
              <a:gd name="connsiteY3-392" fmla="*/ 8589 h 5340244"/>
              <a:gd name="connsiteX4-393" fmla="*/ 3277772 w 9608234"/>
              <a:gd name="connsiteY4-394" fmla="*/ 908921 h 5340244"/>
              <a:gd name="connsiteX5-395" fmla="*/ 3601329 w 9608234"/>
              <a:gd name="connsiteY5-396" fmla="*/ 1429426 h 5340244"/>
              <a:gd name="connsiteX6-397" fmla="*/ 4121834 w 9608234"/>
              <a:gd name="connsiteY6-398" fmla="*/ 1598238 h 5340244"/>
              <a:gd name="connsiteX7-399" fmla="*/ 4262511 w 9608234"/>
              <a:gd name="connsiteY7-400" fmla="*/ 2020269 h 5340244"/>
              <a:gd name="connsiteX8-401" fmla="*/ 4586068 w 9608234"/>
              <a:gd name="connsiteY8-402" fmla="*/ 2118743 h 5340244"/>
              <a:gd name="connsiteX9-403" fmla="*/ 6302326 w 9608234"/>
              <a:gd name="connsiteY9-404" fmla="*/ 3159752 h 5340244"/>
              <a:gd name="connsiteX10-405" fmla="*/ 6907237 w 9608234"/>
              <a:gd name="connsiteY10-406" fmla="*/ 3722460 h 5340244"/>
              <a:gd name="connsiteX11-407" fmla="*/ 7329268 w 9608234"/>
              <a:gd name="connsiteY11-408" fmla="*/ 4482115 h 5340244"/>
              <a:gd name="connsiteX12-409" fmla="*/ 7990449 w 9608234"/>
              <a:gd name="connsiteY12-410" fmla="*/ 4890078 h 5340244"/>
              <a:gd name="connsiteX13-411" fmla="*/ 8215532 w 9608234"/>
              <a:gd name="connsiteY13-412" fmla="*/ 4679063 h 5340244"/>
              <a:gd name="connsiteX14-413" fmla="*/ 8792308 w 9608234"/>
              <a:gd name="connsiteY14-414" fmla="*/ 4622793 h 5340244"/>
              <a:gd name="connsiteX15-415" fmla="*/ 8623495 w 9608234"/>
              <a:gd name="connsiteY15-416" fmla="*/ 5171433 h 5340244"/>
              <a:gd name="connsiteX16-417" fmla="*/ 9608234 w 9608234"/>
              <a:gd name="connsiteY16-418" fmla="*/ 5340244 h 5340244"/>
              <a:gd name="connsiteX0-419" fmla="*/ 0 w 9608234"/>
              <a:gd name="connsiteY0-420" fmla="*/ 1204343 h 5340244"/>
              <a:gd name="connsiteX1-421" fmla="*/ 1012874 w 9608234"/>
              <a:gd name="connsiteY1-422" fmla="*/ 1021463 h 5340244"/>
              <a:gd name="connsiteX2-423" fmla="*/ 1941342 w 9608234"/>
              <a:gd name="connsiteY2-424" fmla="*/ 486891 h 5340244"/>
              <a:gd name="connsiteX3-425" fmla="*/ 2560320 w 9608234"/>
              <a:gd name="connsiteY3-426" fmla="*/ 8589 h 5340244"/>
              <a:gd name="connsiteX4-427" fmla="*/ 3277772 w 9608234"/>
              <a:gd name="connsiteY4-428" fmla="*/ 908921 h 5340244"/>
              <a:gd name="connsiteX5-429" fmla="*/ 3601329 w 9608234"/>
              <a:gd name="connsiteY5-430" fmla="*/ 1429426 h 5340244"/>
              <a:gd name="connsiteX6-431" fmla="*/ 4121834 w 9608234"/>
              <a:gd name="connsiteY6-432" fmla="*/ 1598238 h 5340244"/>
              <a:gd name="connsiteX7-433" fmla="*/ 4262511 w 9608234"/>
              <a:gd name="connsiteY7-434" fmla="*/ 2020269 h 5340244"/>
              <a:gd name="connsiteX8-435" fmla="*/ 4586068 w 9608234"/>
              <a:gd name="connsiteY8-436" fmla="*/ 2118743 h 5340244"/>
              <a:gd name="connsiteX9-437" fmla="*/ 6302326 w 9608234"/>
              <a:gd name="connsiteY9-438" fmla="*/ 3159752 h 5340244"/>
              <a:gd name="connsiteX10-439" fmla="*/ 6907237 w 9608234"/>
              <a:gd name="connsiteY10-440" fmla="*/ 3722460 h 5340244"/>
              <a:gd name="connsiteX11-441" fmla="*/ 7329268 w 9608234"/>
              <a:gd name="connsiteY11-442" fmla="*/ 4482115 h 5340244"/>
              <a:gd name="connsiteX12-443" fmla="*/ 7990449 w 9608234"/>
              <a:gd name="connsiteY12-444" fmla="*/ 4890078 h 5340244"/>
              <a:gd name="connsiteX13-445" fmla="*/ 8215532 w 9608234"/>
              <a:gd name="connsiteY13-446" fmla="*/ 4679063 h 5340244"/>
              <a:gd name="connsiteX14-447" fmla="*/ 8651631 w 9608234"/>
              <a:gd name="connsiteY14-448" fmla="*/ 4833808 h 5340244"/>
              <a:gd name="connsiteX15-449" fmla="*/ 8623495 w 9608234"/>
              <a:gd name="connsiteY15-450" fmla="*/ 5171433 h 5340244"/>
              <a:gd name="connsiteX16-451" fmla="*/ 9608234 w 9608234"/>
              <a:gd name="connsiteY16-452" fmla="*/ 5340244 h 5340244"/>
              <a:gd name="connsiteX0-453" fmla="*/ 0 w 9608234"/>
              <a:gd name="connsiteY0-454" fmla="*/ 1204343 h 5340244"/>
              <a:gd name="connsiteX1-455" fmla="*/ 1012874 w 9608234"/>
              <a:gd name="connsiteY1-456" fmla="*/ 1021463 h 5340244"/>
              <a:gd name="connsiteX2-457" fmla="*/ 1941342 w 9608234"/>
              <a:gd name="connsiteY2-458" fmla="*/ 486891 h 5340244"/>
              <a:gd name="connsiteX3-459" fmla="*/ 2560320 w 9608234"/>
              <a:gd name="connsiteY3-460" fmla="*/ 8589 h 5340244"/>
              <a:gd name="connsiteX4-461" fmla="*/ 3277772 w 9608234"/>
              <a:gd name="connsiteY4-462" fmla="*/ 908921 h 5340244"/>
              <a:gd name="connsiteX5-463" fmla="*/ 3601329 w 9608234"/>
              <a:gd name="connsiteY5-464" fmla="*/ 1429426 h 5340244"/>
              <a:gd name="connsiteX6-465" fmla="*/ 4121834 w 9608234"/>
              <a:gd name="connsiteY6-466" fmla="*/ 1598238 h 5340244"/>
              <a:gd name="connsiteX7-467" fmla="*/ 4262511 w 9608234"/>
              <a:gd name="connsiteY7-468" fmla="*/ 2020269 h 5340244"/>
              <a:gd name="connsiteX8-469" fmla="*/ 4586068 w 9608234"/>
              <a:gd name="connsiteY8-470" fmla="*/ 2118743 h 5340244"/>
              <a:gd name="connsiteX9-471" fmla="*/ 6302326 w 9608234"/>
              <a:gd name="connsiteY9-472" fmla="*/ 3159752 h 5340244"/>
              <a:gd name="connsiteX10-473" fmla="*/ 6907237 w 9608234"/>
              <a:gd name="connsiteY10-474" fmla="*/ 3722460 h 5340244"/>
              <a:gd name="connsiteX11-475" fmla="*/ 7329268 w 9608234"/>
              <a:gd name="connsiteY11-476" fmla="*/ 4482115 h 5340244"/>
              <a:gd name="connsiteX12-477" fmla="*/ 7990449 w 9608234"/>
              <a:gd name="connsiteY12-478" fmla="*/ 4890078 h 5340244"/>
              <a:gd name="connsiteX13-479" fmla="*/ 8215532 w 9608234"/>
              <a:gd name="connsiteY13-480" fmla="*/ 4679063 h 5340244"/>
              <a:gd name="connsiteX14-481" fmla="*/ 8567225 w 9608234"/>
              <a:gd name="connsiteY14-482" fmla="*/ 4833808 h 5340244"/>
              <a:gd name="connsiteX15-483" fmla="*/ 8623495 w 9608234"/>
              <a:gd name="connsiteY15-484" fmla="*/ 5171433 h 5340244"/>
              <a:gd name="connsiteX16-485" fmla="*/ 9608234 w 9608234"/>
              <a:gd name="connsiteY16-486" fmla="*/ 5340244 h 53402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9608234" h="5340244">
                <a:moveTo>
                  <a:pt x="0" y="1204343"/>
                </a:moveTo>
                <a:cubicBezTo>
                  <a:pt x="344658" y="1172690"/>
                  <a:pt x="689317" y="1141038"/>
                  <a:pt x="1012874" y="1021463"/>
                </a:cubicBezTo>
                <a:cubicBezTo>
                  <a:pt x="1336431" y="901888"/>
                  <a:pt x="1683434" y="655703"/>
                  <a:pt x="1941342" y="486891"/>
                </a:cubicBezTo>
                <a:cubicBezTo>
                  <a:pt x="2199250" y="318079"/>
                  <a:pt x="2337582" y="-61749"/>
                  <a:pt x="2560320" y="8589"/>
                </a:cubicBezTo>
                <a:cubicBezTo>
                  <a:pt x="2783058" y="78927"/>
                  <a:pt x="3104271" y="672115"/>
                  <a:pt x="3277772" y="908921"/>
                </a:cubicBezTo>
                <a:cubicBezTo>
                  <a:pt x="3451273" y="1145727"/>
                  <a:pt x="3460652" y="1314540"/>
                  <a:pt x="3601329" y="1429426"/>
                </a:cubicBezTo>
                <a:cubicBezTo>
                  <a:pt x="3742006" y="1544312"/>
                  <a:pt x="4011637" y="1499764"/>
                  <a:pt x="4121834" y="1598238"/>
                </a:cubicBezTo>
                <a:cubicBezTo>
                  <a:pt x="4232031" y="1696712"/>
                  <a:pt x="4185139" y="1933518"/>
                  <a:pt x="4262511" y="2020269"/>
                </a:cubicBezTo>
                <a:cubicBezTo>
                  <a:pt x="4339883" y="2107020"/>
                  <a:pt x="4246099" y="1928829"/>
                  <a:pt x="4586068" y="2118743"/>
                </a:cubicBezTo>
                <a:cubicBezTo>
                  <a:pt x="4926037" y="2308657"/>
                  <a:pt x="5915465" y="2892466"/>
                  <a:pt x="6302326" y="3159752"/>
                </a:cubicBezTo>
                <a:cubicBezTo>
                  <a:pt x="6689188" y="3427038"/>
                  <a:pt x="6736080" y="3502066"/>
                  <a:pt x="6907237" y="3722460"/>
                </a:cubicBezTo>
                <a:cubicBezTo>
                  <a:pt x="7078394" y="3942854"/>
                  <a:pt x="7148733" y="4287512"/>
                  <a:pt x="7329268" y="4482115"/>
                </a:cubicBezTo>
                <a:cubicBezTo>
                  <a:pt x="7509803" y="4676718"/>
                  <a:pt x="7842738" y="4857253"/>
                  <a:pt x="7990449" y="4890078"/>
                </a:cubicBezTo>
                <a:cubicBezTo>
                  <a:pt x="8138160" y="4922903"/>
                  <a:pt x="8119403" y="4688441"/>
                  <a:pt x="8215532" y="4679063"/>
                </a:cubicBezTo>
                <a:cubicBezTo>
                  <a:pt x="8311661" y="4669685"/>
                  <a:pt x="8499231" y="4751747"/>
                  <a:pt x="8567225" y="4833808"/>
                </a:cubicBezTo>
                <a:cubicBezTo>
                  <a:pt x="8635219" y="4915869"/>
                  <a:pt x="8449994" y="5087027"/>
                  <a:pt x="8623495" y="5171433"/>
                </a:cubicBezTo>
                <a:cubicBezTo>
                  <a:pt x="8796996" y="5255839"/>
                  <a:pt x="9270609" y="5309764"/>
                  <a:pt x="9608234" y="5340244"/>
                </a:cubicBezTo>
              </a:path>
            </a:pathLst>
          </a:custGeom>
          <a:noFill/>
          <a:ln w="57150">
            <a:solidFill>
              <a:srgbClr val="2C5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grpSp>
        <p:nvGrpSpPr>
          <p:cNvPr id="10" name="组合 9"/>
          <p:cNvGrpSpPr/>
          <p:nvPr/>
        </p:nvGrpSpPr>
        <p:grpSpPr>
          <a:xfrm>
            <a:off x="2261749" y="1234828"/>
            <a:ext cx="523654" cy="523654"/>
            <a:chOff x="7695028" y="1702191"/>
            <a:chExt cx="815926" cy="815926"/>
          </a:xfrm>
          <a:effectLst>
            <a:outerShdw blurRad="63500" sx="102000" sy="102000" algn="ctr" rotWithShape="0">
              <a:prstClr val="black">
                <a:alpha val="15000"/>
              </a:prstClr>
            </a:outerShdw>
          </a:effectLst>
        </p:grpSpPr>
        <p:sp>
          <p:nvSpPr>
            <p:cNvPr id="9" name="椭圆 8"/>
            <p:cNvSpPr/>
            <p:nvPr/>
          </p:nvSpPr>
          <p:spPr>
            <a:xfrm>
              <a:off x="7695028" y="1702191"/>
              <a:ext cx="815926" cy="815926"/>
            </a:xfrm>
            <a:prstGeom prst="ellipse">
              <a:avLst/>
            </a:prstGeom>
            <a:noFill/>
            <a:ln>
              <a:solidFill>
                <a:srgbClr val="05DA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sp>
          <p:nvSpPr>
            <p:cNvPr id="13" name="椭圆 12"/>
            <p:cNvSpPr/>
            <p:nvPr/>
          </p:nvSpPr>
          <p:spPr>
            <a:xfrm>
              <a:off x="7835705" y="1842868"/>
              <a:ext cx="534572" cy="534572"/>
            </a:xfrm>
            <a:prstGeom prst="ellipse">
              <a:avLst/>
            </a:prstGeom>
            <a:solidFill>
              <a:srgbClr val="05DAFE"/>
            </a:solidFill>
            <a:ln>
              <a:solidFill>
                <a:srgbClr val="05DA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grpSp>
      <p:grpSp>
        <p:nvGrpSpPr>
          <p:cNvPr id="14" name="组合 13"/>
          <p:cNvGrpSpPr/>
          <p:nvPr/>
        </p:nvGrpSpPr>
        <p:grpSpPr>
          <a:xfrm>
            <a:off x="3834181" y="2905346"/>
            <a:ext cx="523654" cy="523654"/>
            <a:chOff x="7695028" y="1702191"/>
            <a:chExt cx="815926" cy="815926"/>
          </a:xfrm>
          <a:effectLst>
            <a:outerShdw blurRad="63500" sx="102000" sy="102000" algn="ctr" rotWithShape="0">
              <a:prstClr val="black">
                <a:alpha val="15000"/>
              </a:prstClr>
            </a:outerShdw>
          </a:effectLst>
        </p:grpSpPr>
        <p:sp>
          <p:nvSpPr>
            <p:cNvPr id="15" name="椭圆 14"/>
            <p:cNvSpPr/>
            <p:nvPr/>
          </p:nvSpPr>
          <p:spPr>
            <a:xfrm>
              <a:off x="7695028" y="1702191"/>
              <a:ext cx="815926" cy="815926"/>
            </a:xfrm>
            <a:prstGeom prst="ellipse">
              <a:avLst/>
            </a:prstGeom>
            <a:noFill/>
            <a:ln>
              <a:solidFill>
                <a:srgbClr val="F1B7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sp>
          <p:nvSpPr>
            <p:cNvPr id="16" name="椭圆 15"/>
            <p:cNvSpPr/>
            <p:nvPr/>
          </p:nvSpPr>
          <p:spPr>
            <a:xfrm>
              <a:off x="7835705" y="1842868"/>
              <a:ext cx="534572" cy="534572"/>
            </a:xfrm>
            <a:prstGeom prst="ellipse">
              <a:avLst/>
            </a:prstGeom>
            <a:solidFill>
              <a:srgbClr val="F1B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grpSp>
      <p:grpSp>
        <p:nvGrpSpPr>
          <p:cNvPr id="17" name="组合 16"/>
          <p:cNvGrpSpPr/>
          <p:nvPr/>
        </p:nvGrpSpPr>
        <p:grpSpPr>
          <a:xfrm>
            <a:off x="6255399" y="4537198"/>
            <a:ext cx="523654" cy="523654"/>
            <a:chOff x="7695028" y="1702191"/>
            <a:chExt cx="815926" cy="815926"/>
          </a:xfrm>
          <a:effectLst>
            <a:outerShdw blurRad="63500" sx="102000" sy="102000" algn="ctr" rotWithShape="0">
              <a:prstClr val="black">
                <a:alpha val="15000"/>
              </a:prstClr>
            </a:outerShdw>
          </a:effectLst>
        </p:grpSpPr>
        <p:sp>
          <p:nvSpPr>
            <p:cNvPr id="18" name="椭圆 17"/>
            <p:cNvSpPr/>
            <p:nvPr/>
          </p:nvSpPr>
          <p:spPr>
            <a:xfrm>
              <a:off x="7695028" y="1702191"/>
              <a:ext cx="815926" cy="815926"/>
            </a:xfrm>
            <a:prstGeom prst="ellipse">
              <a:avLst/>
            </a:prstGeom>
            <a:noFill/>
            <a:ln>
              <a:solidFill>
                <a:srgbClr val="E5E8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sp>
          <p:nvSpPr>
            <p:cNvPr id="19" name="椭圆 18"/>
            <p:cNvSpPr/>
            <p:nvPr/>
          </p:nvSpPr>
          <p:spPr>
            <a:xfrm>
              <a:off x="7835705" y="1842868"/>
              <a:ext cx="534572" cy="534572"/>
            </a:xfrm>
            <a:prstGeom prst="ellipse">
              <a:avLst/>
            </a:prstGeom>
            <a:solidFill>
              <a:srgbClr val="E5E8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grpSp>
      <p:grpSp>
        <p:nvGrpSpPr>
          <p:cNvPr id="20" name="组合 19"/>
          <p:cNvGrpSpPr/>
          <p:nvPr/>
        </p:nvGrpSpPr>
        <p:grpSpPr>
          <a:xfrm>
            <a:off x="8080338" y="5959598"/>
            <a:ext cx="523654" cy="523654"/>
            <a:chOff x="7695028" y="1702191"/>
            <a:chExt cx="815926" cy="815926"/>
          </a:xfrm>
          <a:effectLst>
            <a:outerShdw blurRad="63500" sx="102000" sy="102000" algn="ctr" rotWithShape="0">
              <a:prstClr val="black">
                <a:alpha val="15000"/>
              </a:prstClr>
            </a:outerShdw>
          </a:effectLst>
        </p:grpSpPr>
        <p:sp>
          <p:nvSpPr>
            <p:cNvPr id="21" name="椭圆 20"/>
            <p:cNvSpPr/>
            <p:nvPr/>
          </p:nvSpPr>
          <p:spPr>
            <a:xfrm>
              <a:off x="7695028" y="1702191"/>
              <a:ext cx="815926" cy="81592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sp>
          <p:nvSpPr>
            <p:cNvPr id="22" name="椭圆 21"/>
            <p:cNvSpPr/>
            <p:nvPr/>
          </p:nvSpPr>
          <p:spPr>
            <a:xfrm>
              <a:off x="7835705" y="1842868"/>
              <a:ext cx="534572" cy="5345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grpSp>
      <p:cxnSp>
        <p:nvCxnSpPr>
          <p:cNvPr id="32" name="直接连接符 31"/>
          <p:cNvCxnSpPr/>
          <p:nvPr/>
        </p:nvCxnSpPr>
        <p:spPr>
          <a:xfrm>
            <a:off x="6827520" y="896620"/>
            <a:ext cx="3114675" cy="11430"/>
          </a:xfrm>
          <a:prstGeom prst="line">
            <a:avLst/>
          </a:prstGeom>
          <a:ln>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645888" y="2891701"/>
            <a:ext cx="463430" cy="271660"/>
          </a:xfrm>
          <a:prstGeom prst="wedgeRoundRectCallout">
            <a:avLst/>
          </a:prstGeom>
          <a:solidFill>
            <a:schemeClr val="accent1"/>
          </a:solidFill>
        </p:spPr>
        <p:txBody>
          <a:bodyPr wrap="none" rtlCol="0">
            <a:spAutoFit/>
          </a:bodyPr>
          <a:p>
            <a:r>
              <a:rPr lang="en-US" sz="1000">
                <a:solidFill>
                  <a:schemeClr val="bg1"/>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86%</a:t>
            </a:r>
            <a:endParaRPr lang="en-US" sz="1000">
              <a:solidFill>
                <a:schemeClr val="bg1"/>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endParaRPr>
          </a:p>
        </p:txBody>
      </p:sp>
      <p:sp>
        <p:nvSpPr>
          <p:cNvPr id="3" name="TextBox 11"/>
          <p:cNvSpPr txBox="1"/>
          <p:nvPr/>
        </p:nvSpPr>
        <p:spPr>
          <a:xfrm>
            <a:off x="5285740" y="2382520"/>
            <a:ext cx="6754495" cy="1568450"/>
          </a:xfrm>
          <a:prstGeom prst="rect">
            <a:avLst/>
          </a:prstGeom>
          <a:noFill/>
        </p:spPr>
        <p:txBody>
          <a:bodyPr wrap="square" rtlCol="0">
            <a:spAutoFit/>
          </a:bodyPr>
          <a:p>
            <a:pPr algn="just"/>
            <a:r>
              <a:rPr lang="zh-CN" altLang="en-US"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Over 8</a:t>
            </a:r>
            <a:r>
              <a:rPr lang="en-US" altLang="zh-CN"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6</a:t>
            </a:r>
            <a:r>
              <a:rPr lang="zh-CN" altLang="en-US"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 of car crashes are caused by driver error. There would be less user errors and fewer mistakes on the roads if all vehicles became driverless. Drunk and drugged drivers would also be a thing of the past, and passengers might even sleep without risking safety. </a:t>
            </a:r>
            <a:r>
              <a:rPr lang="en-US" altLang="zh-CN"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And Driving fatigue and getting lost would be things of the past.</a:t>
            </a:r>
            <a:endParaRPr lang="en-US" altLang="zh-CN"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endParaRPr>
          </a:p>
        </p:txBody>
      </p:sp>
      <p:sp>
        <p:nvSpPr>
          <p:cNvPr id="7" name="TextBox 10"/>
          <p:cNvSpPr txBox="1"/>
          <p:nvPr/>
        </p:nvSpPr>
        <p:spPr>
          <a:xfrm>
            <a:off x="6827520" y="4671695"/>
            <a:ext cx="547370" cy="271640"/>
          </a:xfrm>
          <a:prstGeom prst="wedgeRoundRectCallout">
            <a:avLst/>
          </a:prstGeom>
          <a:solidFill>
            <a:schemeClr val="accent3">
              <a:lumMod val="60000"/>
              <a:lumOff val="40000"/>
            </a:schemeClr>
          </a:solidFill>
        </p:spPr>
        <p:txBody>
          <a:bodyPr wrap="square" rtlCol="0">
            <a:spAutoFit/>
          </a:bodyPr>
          <a:p>
            <a:r>
              <a:rPr lang="en-US" sz="1000">
                <a:solidFill>
                  <a:schemeClr val="bg1"/>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84%</a:t>
            </a:r>
            <a:endParaRPr lang="en-US" sz="1000">
              <a:solidFill>
                <a:schemeClr val="bg1"/>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endParaRPr>
          </a:p>
        </p:txBody>
      </p:sp>
      <p:sp>
        <p:nvSpPr>
          <p:cNvPr id="2" name="TextBox 11"/>
          <p:cNvSpPr txBox="1"/>
          <p:nvPr/>
        </p:nvSpPr>
        <p:spPr>
          <a:xfrm>
            <a:off x="7514590" y="4391025"/>
            <a:ext cx="4525645" cy="1568450"/>
          </a:xfrm>
          <a:prstGeom prst="rect">
            <a:avLst/>
          </a:prstGeom>
          <a:noFill/>
        </p:spPr>
        <p:txBody>
          <a:bodyPr wrap="square" rtlCol="0">
            <a:spAutoFit/>
          </a:bodyPr>
          <a:p>
            <a:pPr algn="just"/>
            <a:r>
              <a:rPr lang="en-US" altLang="zh-CN"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With</a:t>
            </a:r>
            <a:r>
              <a:rPr lang="zh-CN" altLang="en-US"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 </a:t>
            </a:r>
            <a:r>
              <a:rPr lang="en-US" altLang="zh-CN"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84</a:t>
            </a:r>
            <a:r>
              <a:rPr lang="zh-CN" altLang="en-US"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 of </a:t>
            </a:r>
            <a:r>
              <a:rPr lang="en-US" altLang="zh-CN"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accuracy Mars Exploration Rover on can detect the weather and climatic situation.</a:t>
            </a:r>
            <a:endParaRPr lang="en-US" altLang="zh-CN"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endParaRPr>
          </a:p>
          <a:p>
            <a:pPr algn="just"/>
            <a:r>
              <a:rPr lang="en-US" altLang="zh-CN"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Also with almost same accuracy +&lt;5,it can detect the metal, non-metals, minerals present on the surface of mars  </a:t>
            </a:r>
            <a:endParaRPr lang="en-US" altLang="zh-CN"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endParaRPr>
          </a:p>
        </p:txBody>
      </p:sp>
      <p:sp>
        <p:nvSpPr>
          <p:cNvPr id="5" name="TextBox 10"/>
          <p:cNvSpPr txBox="1"/>
          <p:nvPr/>
        </p:nvSpPr>
        <p:spPr>
          <a:xfrm>
            <a:off x="2972663" y="1448981"/>
            <a:ext cx="463396" cy="271626"/>
          </a:xfrm>
          <a:prstGeom prst="wedgeRoundRectCallout">
            <a:avLst/>
          </a:prstGeom>
          <a:solidFill>
            <a:schemeClr val="tx1">
              <a:lumMod val="50000"/>
              <a:lumOff val="50000"/>
            </a:schemeClr>
          </a:solidFill>
        </p:spPr>
        <p:txBody>
          <a:bodyPr wrap="none" rtlCol="0">
            <a:spAutoFit/>
          </a:bodyPr>
          <a:p>
            <a:r>
              <a:rPr lang="en-US" sz="1000">
                <a:solidFill>
                  <a:schemeClr val="bg1"/>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89%</a:t>
            </a:r>
            <a:endParaRPr lang="en-US" sz="1000">
              <a:solidFill>
                <a:schemeClr val="bg1"/>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endParaRPr>
          </a:p>
        </p:txBody>
      </p:sp>
      <p:sp>
        <p:nvSpPr>
          <p:cNvPr id="6" name="TextBox 11"/>
          <p:cNvSpPr txBox="1"/>
          <p:nvPr/>
        </p:nvSpPr>
        <p:spPr>
          <a:xfrm>
            <a:off x="3554730" y="1325245"/>
            <a:ext cx="7971155" cy="583565"/>
          </a:xfrm>
          <a:prstGeom prst="rect">
            <a:avLst/>
          </a:prstGeom>
          <a:noFill/>
        </p:spPr>
        <p:txBody>
          <a:bodyPr wrap="square" rtlCol="0">
            <a:spAutoFit/>
          </a:bodyPr>
          <a:p>
            <a:pPr algn="just"/>
            <a:r>
              <a:rPr lang="en-US" altLang="zh-CN"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89</a:t>
            </a:r>
            <a:r>
              <a:rPr lang="zh-CN" altLang="en-US"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 </a:t>
            </a:r>
            <a:r>
              <a:rPr lang="en-US" altLang="zh-CN"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accuracy achievement for first robot to receive Saudi arabian citizenship - Sophia, to </a:t>
            </a:r>
            <a:r>
              <a:rPr lang="en-US" altLang="zh-CN"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detect the scenario and plattering the thoughts about it</a:t>
            </a:r>
            <a:endParaRPr lang="en-US" altLang="zh-CN" sz="1600" b="1" dirty="0">
              <a:solidFill>
                <a:schemeClr val="tx1">
                  <a:lumMod val="65000"/>
                  <a:lumOff val="35000"/>
                </a:schemeClr>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endParaRPr>
          </a:p>
        </p:txBody>
      </p:sp>
      <p:sp>
        <p:nvSpPr>
          <p:cNvPr id="12" name="矩形 9"/>
          <p:cNvSpPr/>
          <p:nvPr/>
        </p:nvSpPr>
        <p:spPr>
          <a:xfrm flipH="1">
            <a:off x="7514765" y="141073"/>
            <a:ext cx="2583815" cy="755650"/>
          </a:xfrm>
          <a:prstGeom prst="rect">
            <a:avLst/>
          </a:prstGeom>
          <a:ln>
            <a:noFill/>
          </a:ln>
        </p:spPr>
        <p:txBody>
          <a:bodyPr wrap="square">
            <a:spAutoFit/>
          </a:bodyPr>
          <a:p>
            <a:pPr algn="ctr" fontAlgn="base">
              <a:lnSpc>
                <a:spcPct val="120000"/>
              </a:lnSpc>
            </a:pPr>
            <a:r>
              <a:rPr lang="en-US" altLang="zh-CN" sz="3600" b="1" dirty="0" smtClean="0">
                <a:solidFill>
                  <a:schemeClr val="tx1"/>
                </a:solidFill>
                <a:latin typeface="Malgun Gothic" panose="020B0503020000020004" charset="-127"/>
                <a:ea typeface="Malgun Gothic" panose="020B0503020000020004" charset="-127"/>
                <a:sym typeface="Arial" panose="020B0604020202020204" pitchFamily="34" charset="0"/>
              </a:rPr>
              <a:t>STATISTICS</a:t>
            </a:r>
            <a:endParaRPr lang="zh-CN" altLang="en-US" sz="4800" b="1" dirty="0" smtClean="0">
              <a:solidFill>
                <a:schemeClr val="bg1"/>
              </a:solidFill>
              <a:latin typeface="Calibri" panose="020F0502020204030204" charset="0"/>
              <a:ea typeface="Calibri" panose="020F0502020204030204" charset="0"/>
              <a:sym typeface="Arial" panose="020B0604020202020204" pitchFamily="34" charset="0"/>
            </a:endParaRPr>
          </a:p>
        </p:txBody>
      </p:sp>
      <p:sp>
        <p:nvSpPr>
          <p:cNvPr id="33" name="文本框 2"/>
          <p:cNvSpPr txBox="1"/>
          <p:nvPr/>
        </p:nvSpPr>
        <p:spPr>
          <a:xfrm>
            <a:off x="6533515" y="236220"/>
            <a:ext cx="981075" cy="660400"/>
          </a:xfrm>
          <a:prstGeom prst="rect">
            <a:avLst/>
          </a:prstGeom>
          <a:noFill/>
        </p:spPr>
        <p:txBody>
          <a:bodyPr wrap="square" rtlCol="0">
            <a:spAutoFit/>
          </a:bodyPr>
          <a:p>
            <a:pPr algn="ctr"/>
            <a:r>
              <a:rPr lang="en-US" altLang="zh-CN" sz="3700" b="1">
                <a:solidFill>
                  <a:schemeClr val="tx1"/>
                </a:solidFill>
                <a:ea typeface="Calibri" panose="020F0502020204030204" charset="0"/>
              </a:rPr>
              <a:t>02</a:t>
            </a:r>
            <a:endParaRPr lang="en-US" altLang="zh-CN" sz="3700" b="1">
              <a:solidFill>
                <a:schemeClr val="tx1"/>
              </a:solidFill>
              <a:ea typeface="Calibri" panose="020F0502020204030204" charset="0"/>
            </a:endParaRPr>
          </a:p>
        </p:txBody>
      </p:sp>
      <p:sp>
        <p:nvSpPr>
          <p:cNvPr id="24" name="Text Box 23"/>
          <p:cNvSpPr txBox="1"/>
          <p:nvPr/>
        </p:nvSpPr>
        <p:spPr>
          <a:xfrm>
            <a:off x="136525" y="257810"/>
            <a:ext cx="4773295" cy="521970"/>
          </a:xfrm>
          <a:prstGeom prst="rect">
            <a:avLst/>
          </a:prstGeom>
          <a:noFill/>
        </p:spPr>
        <p:txBody>
          <a:bodyPr wrap="square" rtlCol="0">
            <a:spAutoFit/>
          </a:bodyPr>
          <a:p>
            <a:r>
              <a:rPr lang="en-US" sz="1400">
                <a:solidFill>
                  <a:schemeClr val="tx1"/>
                </a:solidFill>
              </a:rPr>
              <a:t>Source : Tensorflow Blog https://www.tensorflow.org/tutorials/text/image_captioning</a:t>
            </a:r>
            <a:endParaRPr lang="en-US" sz="1400">
              <a:solidFill>
                <a:schemeClr val="tx1"/>
              </a:solidFill>
            </a:endParaRPr>
          </a:p>
        </p:txBody>
      </p:sp>
      <p:graphicFrame>
        <p:nvGraphicFramePr>
          <p:cNvPr id="23" name="Chart 22"/>
          <p:cNvGraphicFramePr/>
          <p:nvPr/>
        </p:nvGraphicFramePr>
        <p:xfrm>
          <a:off x="300990" y="2905125"/>
          <a:ext cx="4057015" cy="3394710"/>
        </p:xfrm>
        <a:graphic>
          <a:graphicData uri="http://schemas.openxmlformats.org/drawingml/2006/chart">
            <c:chart xmlns:c="http://schemas.openxmlformats.org/drawingml/2006/chart" xmlns:r="http://schemas.openxmlformats.org/officeDocument/2006/relationships" r:id="rId1"/>
          </a:graphicData>
        </a:graphic>
      </p:graphicFrame>
      <p:sp>
        <p:nvSpPr>
          <p:cNvPr id="25" name="Text Box 24"/>
          <p:cNvSpPr txBox="1"/>
          <p:nvPr/>
        </p:nvSpPr>
        <p:spPr>
          <a:xfrm>
            <a:off x="114300" y="3005455"/>
            <a:ext cx="464185" cy="3062605"/>
          </a:xfrm>
          <a:prstGeom prst="rect">
            <a:avLst/>
          </a:prstGeom>
          <a:noFill/>
        </p:spPr>
        <p:txBody>
          <a:bodyPr wrap="square" rtlCol="0">
            <a:spAutoFit/>
          </a:bodyPr>
          <a:p>
            <a:pPr>
              <a:lnSpc>
                <a:spcPct val="230000"/>
              </a:lnSpc>
            </a:pPr>
            <a:r>
              <a:rPr lang="en-US" sz="1200">
                <a:solidFill>
                  <a:srgbClr val="FF0000"/>
                </a:solidFill>
                <a:latin typeface="Malgun Gothic" panose="020B0503020000020004" charset="-127"/>
                <a:ea typeface="Malgun Gothic" panose="020B0503020000020004" charset="-127"/>
              </a:rPr>
              <a:t>90</a:t>
            </a:r>
            <a:endParaRPr lang="en-US" sz="1200">
              <a:solidFill>
                <a:srgbClr val="FF0000"/>
              </a:solidFill>
              <a:latin typeface="Malgun Gothic" panose="020B0503020000020004" charset="-127"/>
              <a:ea typeface="Malgun Gothic" panose="020B0503020000020004" charset="-127"/>
            </a:endParaRPr>
          </a:p>
          <a:p>
            <a:pPr>
              <a:lnSpc>
                <a:spcPct val="230000"/>
              </a:lnSpc>
            </a:pPr>
            <a:r>
              <a:rPr lang="en-US" sz="1200">
                <a:solidFill>
                  <a:srgbClr val="FF0000"/>
                </a:solidFill>
                <a:latin typeface="Malgun Gothic" panose="020B0503020000020004" charset="-127"/>
                <a:ea typeface="Malgun Gothic" panose="020B0503020000020004" charset="-127"/>
              </a:rPr>
              <a:t>80</a:t>
            </a:r>
            <a:endParaRPr lang="en-US" sz="1200">
              <a:solidFill>
                <a:srgbClr val="FF0000"/>
              </a:solidFill>
              <a:latin typeface="Malgun Gothic" panose="020B0503020000020004" charset="-127"/>
              <a:ea typeface="Malgun Gothic" panose="020B0503020000020004" charset="-127"/>
            </a:endParaRPr>
          </a:p>
          <a:p>
            <a:pPr>
              <a:lnSpc>
                <a:spcPct val="230000"/>
              </a:lnSpc>
            </a:pPr>
            <a:r>
              <a:rPr lang="en-US" sz="1200">
                <a:solidFill>
                  <a:srgbClr val="FF0000"/>
                </a:solidFill>
                <a:latin typeface="Malgun Gothic" panose="020B0503020000020004" charset="-127"/>
                <a:ea typeface="Malgun Gothic" panose="020B0503020000020004" charset="-127"/>
              </a:rPr>
              <a:t>70</a:t>
            </a:r>
            <a:endParaRPr lang="en-US" sz="1200">
              <a:solidFill>
                <a:srgbClr val="FF0000"/>
              </a:solidFill>
              <a:latin typeface="Malgun Gothic" panose="020B0503020000020004" charset="-127"/>
              <a:ea typeface="Malgun Gothic" panose="020B0503020000020004" charset="-127"/>
            </a:endParaRPr>
          </a:p>
          <a:p>
            <a:pPr>
              <a:lnSpc>
                <a:spcPct val="230000"/>
              </a:lnSpc>
            </a:pPr>
            <a:r>
              <a:rPr lang="en-US" sz="1200">
                <a:solidFill>
                  <a:srgbClr val="FF0000"/>
                </a:solidFill>
                <a:latin typeface="Malgun Gothic" panose="020B0503020000020004" charset="-127"/>
                <a:ea typeface="Malgun Gothic" panose="020B0503020000020004" charset="-127"/>
              </a:rPr>
              <a:t>60</a:t>
            </a:r>
            <a:endParaRPr lang="en-US" sz="1200">
              <a:solidFill>
                <a:srgbClr val="FF0000"/>
              </a:solidFill>
              <a:latin typeface="Malgun Gothic" panose="020B0503020000020004" charset="-127"/>
              <a:ea typeface="Malgun Gothic" panose="020B0503020000020004" charset="-127"/>
            </a:endParaRPr>
          </a:p>
          <a:p>
            <a:pPr>
              <a:lnSpc>
                <a:spcPct val="230000"/>
              </a:lnSpc>
            </a:pPr>
            <a:r>
              <a:rPr lang="en-US" sz="1200">
                <a:solidFill>
                  <a:srgbClr val="FF0000"/>
                </a:solidFill>
                <a:latin typeface="Malgun Gothic" panose="020B0503020000020004" charset="-127"/>
                <a:ea typeface="Malgun Gothic" panose="020B0503020000020004" charset="-127"/>
              </a:rPr>
              <a:t>50</a:t>
            </a:r>
            <a:endParaRPr lang="en-US" sz="1200">
              <a:solidFill>
                <a:srgbClr val="FF0000"/>
              </a:solidFill>
              <a:latin typeface="Malgun Gothic" panose="020B0503020000020004" charset="-127"/>
              <a:ea typeface="Malgun Gothic" panose="020B0503020000020004" charset="-127"/>
            </a:endParaRPr>
          </a:p>
          <a:p>
            <a:pPr>
              <a:lnSpc>
                <a:spcPct val="230000"/>
              </a:lnSpc>
            </a:pPr>
            <a:r>
              <a:rPr lang="en-US" sz="1200">
                <a:solidFill>
                  <a:srgbClr val="FF0000"/>
                </a:solidFill>
                <a:latin typeface="Malgun Gothic" panose="020B0503020000020004" charset="-127"/>
                <a:ea typeface="Malgun Gothic" panose="020B0503020000020004" charset="-127"/>
              </a:rPr>
              <a:t>40</a:t>
            </a:r>
            <a:endParaRPr lang="en-US" sz="1200">
              <a:solidFill>
                <a:srgbClr val="FF0000"/>
              </a:solidFill>
              <a:latin typeface="Malgun Gothic" panose="020B0503020000020004" charset="-127"/>
              <a:ea typeface="Malgun Gothic" panose="020B0503020000020004" charset="-127"/>
            </a:endParaRPr>
          </a:p>
          <a:p>
            <a:pPr>
              <a:lnSpc>
                <a:spcPct val="230000"/>
              </a:lnSpc>
            </a:pPr>
            <a:r>
              <a:rPr lang="en-US" sz="1200">
                <a:solidFill>
                  <a:srgbClr val="FF0000"/>
                </a:solidFill>
                <a:latin typeface="Malgun Gothic" panose="020B0503020000020004" charset="-127"/>
                <a:ea typeface="Malgun Gothic" panose="020B0503020000020004" charset="-127"/>
              </a:rPr>
              <a:t>30</a:t>
            </a:r>
            <a:endParaRPr lang="en-US" sz="1200">
              <a:solidFill>
                <a:srgbClr val="FF0000"/>
              </a:solidFill>
              <a:latin typeface="Malgun Gothic" panose="020B0503020000020004" charset="-127"/>
              <a:ea typeface="Malgun Gothic" panose="020B0503020000020004" charset="-127"/>
            </a:endParaRPr>
          </a:p>
        </p:txBody>
      </p:sp>
      <p:sp>
        <p:nvSpPr>
          <p:cNvPr id="26" name="TextBox 11"/>
          <p:cNvSpPr txBox="1"/>
          <p:nvPr/>
        </p:nvSpPr>
        <p:spPr>
          <a:xfrm>
            <a:off x="305435" y="6299835"/>
            <a:ext cx="3528695" cy="337185"/>
          </a:xfrm>
          <a:prstGeom prst="rect">
            <a:avLst/>
          </a:prstGeom>
          <a:noFill/>
        </p:spPr>
        <p:txBody>
          <a:bodyPr wrap="square" rtlCol="0">
            <a:spAutoFit/>
          </a:bodyPr>
          <a:p>
            <a:r>
              <a:rPr lang="en-US" altLang="zh-CN" sz="1600" b="1" dirty="0">
                <a:solidFill>
                  <a:schemeClr val="bg1"/>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rPr>
              <a:t>This is the data for 2016-2019</a:t>
            </a:r>
            <a:endParaRPr lang="en-US" altLang="zh-CN" sz="1600" b="1" dirty="0">
              <a:solidFill>
                <a:schemeClr val="bg1"/>
              </a:solidFill>
              <a:latin typeface="Arial" panose="020B0604020202020204" pitchFamily="34" charset="0"/>
              <a:ea typeface="Calibri" panose="020F0502020204030204" charset="0"/>
              <a:cs typeface="Open Sans" panose="020B0606030504020204" pitchFamily="34" charset="0"/>
              <a:sym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ox(in)">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par>
                          <p:cTn id="21" fill="hold">
                            <p:stCondLst>
                              <p:cond delay="500"/>
                            </p:stCondLst>
                            <p:childTnLst>
                              <p:par>
                                <p:cTn id="22" presetID="4" presetClass="entr" presetSubtype="16"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ox(in)">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childTnLst>
                          </p:cTn>
                        </p:par>
                        <p:par>
                          <p:cTn id="32" fill="hold">
                            <p:stCondLst>
                              <p:cond delay="500"/>
                            </p:stCondLst>
                            <p:childTnLst>
                              <p:par>
                                <p:cTn id="33" presetID="4" presetClass="entr" presetSubtype="16"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ox(in)">
                                      <p:cBhvr>
                                        <p:cTn id="35" dur="500"/>
                                        <p:tgtEl>
                                          <p:spTgt spid="6"/>
                                        </p:tgtEl>
                                      </p:cBhvr>
                                    </p:animEffect>
                                  </p:childTnLst>
                                </p:cTn>
                              </p:par>
                            </p:childTnLst>
                          </p:cTn>
                        </p:par>
                        <p:par>
                          <p:cTn id="36" fill="hold">
                            <p:stCondLst>
                              <p:cond delay="1000"/>
                            </p:stCondLst>
                            <p:childTnLst>
                              <p:par>
                                <p:cTn id="37" presetID="41" presetClass="entr" presetSubtype="0" fill="hold" grpId="0" nodeType="afterEffect">
                                  <p:stCondLst>
                                    <p:cond delay="0"/>
                                  </p:stCondLst>
                                  <p:iterate type="lt">
                                    <p:tmPct val="10000"/>
                                  </p:iterate>
                                  <p:childTnLst>
                                    <p:set>
                                      <p:cBhvr>
                                        <p:cTn id="38" dur="1" fill="hold">
                                          <p:stCondLst>
                                            <p:cond delay="0"/>
                                          </p:stCondLst>
                                        </p:cTn>
                                        <p:tgtEl>
                                          <p:spTgt spid="12">
                                            <p:txEl>
                                              <p:pRg st="0" end="0"/>
                                            </p:txEl>
                                          </p:spTgt>
                                        </p:tgtEl>
                                        <p:attrNameLst>
                                          <p:attrName>style.visibility</p:attrName>
                                        </p:attrNameLst>
                                      </p:cBhvr>
                                      <p:to>
                                        <p:strVal val="visible"/>
                                      </p:to>
                                    </p:set>
                                    <p:anim calcmode="lin" valueType="num">
                                      <p:cBhvr>
                                        <p:cTn id="39" dur="1000" fill="hold"/>
                                        <p:tgtEl>
                                          <p:spTgt spid="1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0" dur="1000" fill="hold"/>
                                        <p:tgtEl>
                                          <p:spTgt spid="12">
                                            <p:txEl>
                                              <p:pRg st="0" end="0"/>
                                            </p:txEl>
                                          </p:spTgt>
                                        </p:tgtEl>
                                        <p:attrNameLst>
                                          <p:attrName>ppt_y</p:attrName>
                                        </p:attrNameLst>
                                      </p:cBhvr>
                                      <p:tavLst>
                                        <p:tav tm="0">
                                          <p:val>
                                            <p:strVal val="#ppt_y"/>
                                          </p:val>
                                        </p:tav>
                                        <p:tav tm="100000">
                                          <p:val>
                                            <p:strVal val="#ppt_y"/>
                                          </p:val>
                                        </p:tav>
                                      </p:tavLst>
                                    </p:anim>
                                    <p:anim calcmode="lin" valueType="num">
                                      <p:cBhvr>
                                        <p:cTn id="41" dur="1000" fill="hold"/>
                                        <p:tgtEl>
                                          <p:spTgt spid="1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2" dur="1000" fill="hold"/>
                                        <p:tgtEl>
                                          <p:spTgt spid="1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3" dur="1000" tmFilter="0,0; .5, 1; 1, 1"/>
                                        <p:tgtEl>
                                          <p:spTgt spid="12">
                                            <p:txEl>
                                              <p:pRg st="0" end="0"/>
                                            </p:txEl>
                                          </p:spTgt>
                                        </p:tgtEl>
                                      </p:cBhvr>
                                    </p:animEffect>
                                  </p:childTnLst>
                                </p:cTn>
                              </p:par>
                            </p:childTnLst>
                          </p:cTn>
                        </p:par>
                        <p:par>
                          <p:cTn id="44" fill="hold">
                            <p:stCondLst>
                              <p:cond delay="2900"/>
                            </p:stCondLst>
                            <p:childTnLst>
                              <p:par>
                                <p:cTn id="45" presetID="4" presetClass="entr" presetSubtype="16"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box(in)">
                                      <p:cBhvr>
                                        <p:cTn id="4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3" grpId="0"/>
      <p:bldP spid="7" grpId="0" bldLvl="0" animBg="1"/>
      <p:bldP spid="2" grpId="0"/>
      <p:bldP spid="5" grpId="0" bldLvl="0" animBg="1"/>
      <p:bldP spid="6" grpId="0"/>
      <p:bldP spid="12" grpId="0" build="allAtOnce"/>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椭圆 7"/>
          <p:cNvSpPr/>
          <p:nvPr/>
        </p:nvSpPr>
        <p:spPr>
          <a:xfrm>
            <a:off x="2814320" y="2564765"/>
            <a:ext cx="1921510" cy="19215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panose="020F0502020204030204" charset="0"/>
              <a:ea typeface="Calibri" panose="020F0502020204030204" charset="0"/>
            </a:endParaRPr>
          </a:p>
        </p:txBody>
      </p:sp>
      <p:sp>
        <p:nvSpPr>
          <p:cNvPr id="10" name="矩形 9"/>
          <p:cNvSpPr/>
          <p:nvPr/>
        </p:nvSpPr>
        <p:spPr>
          <a:xfrm flipH="1">
            <a:off x="4927775" y="2782673"/>
            <a:ext cx="4180840" cy="1863725"/>
          </a:xfrm>
          <a:prstGeom prst="rect">
            <a:avLst/>
          </a:prstGeom>
          <a:ln>
            <a:noFill/>
          </a:ln>
        </p:spPr>
        <p:txBody>
          <a:bodyPr wrap="none">
            <a:spAutoFit/>
          </a:bodyPr>
          <a:lstStyle/>
          <a:p>
            <a:pPr algn="l" fontAlgn="base">
              <a:lnSpc>
                <a:spcPct val="120000"/>
              </a:lnSpc>
            </a:pPr>
            <a:r>
              <a:rPr lang="en-US" altLang="zh-CN" sz="4800" b="1" dirty="0" smtClean="0">
                <a:solidFill>
                  <a:schemeClr val="bg1"/>
                </a:solidFill>
                <a:latin typeface="Calibri" panose="020F0502020204030204" charset="0"/>
                <a:ea typeface="Calibri" panose="020F0502020204030204" charset="0"/>
                <a:sym typeface="Arial" panose="020B0604020202020204" pitchFamily="34" charset="0"/>
              </a:rPr>
              <a:t>HOW IT WORKS</a:t>
            </a:r>
            <a:r>
              <a:rPr lang="zh-CN" altLang="en-US" sz="4800" b="1" dirty="0" smtClean="0">
                <a:solidFill>
                  <a:schemeClr val="bg1"/>
                </a:solidFill>
                <a:latin typeface="Calibri" panose="020F0502020204030204" charset="0"/>
                <a:ea typeface="Calibri" panose="020F0502020204030204" charset="0"/>
                <a:sym typeface="Arial" panose="020B0604020202020204" pitchFamily="34" charset="0"/>
              </a:rPr>
              <a:t>
</a:t>
            </a:r>
            <a:endParaRPr lang="zh-CN" altLang="en-US" sz="4800" b="1" dirty="0" smtClean="0">
              <a:solidFill>
                <a:schemeClr val="bg1"/>
              </a:solidFill>
              <a:latin typeface="Calibri" panose="020F0502020204030204" charset="0"/>
              <a:ea typeface="Calibri" panose="020F0502020204030204" charset="0"/>
              <a:sym typeface="Arial" panose="020B0604020202020204" pitchFamily="34" charset="0"/>
            </a:endParaRPr>
          </a:p>
        </p:txBody>
      </p:sp>
      <p:cxnSp>
        <p:nvCxnSpPr>
          <p:cNvPr id="12" name="直接连接符 11"/>
          <p:cNvCxnSpPr/>
          <p:nvPr/>
        </p:nvCxnSpPr>
        <p:spPr>
          <a:xfrm>
            <a:off x="5033645" y="3717290"/>
            <a:ext cx="3996690" cy="635"/>
          </a:xfrm>
          <a:prstGeom prst="line">
            <a:avLst/>
          </a:prstGeom>
          <a:ln w="9525">
            <a:solidFill>
              <a:schemeClr val="bg1"/>
            </a:solidFill>
            <a:prstDash val="sysDot"/>
          </a:ln>
          <a:effectLst/>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302000" y="3064510"/>
            <a:ext cx="946150" cy="922020"/>
          </a:xfrm>
          <a:prstGeom prst="rect">
            <a:avLst/>
          </a:prstGeom>
          <a:noFill/>
        </p:spPr>
        <p:txBody>
          <a:bodyPr wrap="none" rtlCol="0">
            <a:spAutoFit/>
          </a:bodyPr>
          <a:p>
            <a:pPr algn="ctr"/>
            <a:r>
              <a:rPr lang="en-US" altLang="zh-CN" sz="5400" b="1">
                <a:solidFill>
                  <a:schemeClr val="tx1"/>
                </a:solidFill>
                <a:ea typeface="Calibri" panose="020F0502020204030204" charset="0"/>
              </a:rPr>
              <a:t>03</a:t>
            </a:r>
            <a:endParaRPr lang="en-US" altLang="zh-CN" sz="5400" b="1">
              <a:solidFill>
                <a:schemeClr val="tx1"/>
              </a:solidFill>
              <a:ea typeface="Calibri" panose="020F050202020403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1000" fill="hold"/>
                                        <p:tgtEl>
                                          <p:spTgt spid="10">
                                            <p:txEl>
                                              <p:pRg st="0" end="0"/>
                                            </p:txEl>
                                          </p:spTgt>
                                        </p:tgtEl>
                                        <p:attrNameLst>
                                          <p:attrName>ppt_y</p:attrName>
                                        </p:attrNameLst>
                                      </p:cBhvr>
                                      <p:tavLst>
                                        <p:tav tm="0">
                                          <p:val>
                                            <p:strVal val="#ppt_y"/>
                                          </p:val>
                                        </p:tav>
                                        <p:tav tm="100000">
                                          <p:val>
                                            <p:strVal val="#ppt_y"/>
                                          </p:val>
                                        </p:tav>
                                      </p:tavLst>
                                    </p:anim>
                                    <p:anim calcmode="lin" valueType="num">
                                      <p:cBhvr>
                                        <p:cTn id="9" dur="1000" fill="hold"/>
                                        <p:tgtEl>
                                          <p:spTgt spid="10">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1000" fill="hold"/>
                                        <p:tgtEl>
                                          <p:spTgt spid="10">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000" tmFilter="0,0; .5, 1; 1, 1"/>
                                        <p:tgtEl>
                                          <p:spTgt spid="10">
                                            <p:txEl>
                                              <p:pRg st="0" end="0"/>
                                            </p:txEl>
                                          </p:spTgt>
                                        </p:tgtEl>
                                      </p:cBhvr>
                                    </p:animEffect>
                                  </p:childTnLst>
                                </p:cTn>
                              </p:par>
                            </p:childTnLst>
                          </p:cTn>
                        </p:par>
                        <p:par>
                          <p:cTn id="12" fill="hold">
                            <p:stCondLst>
                              <p:cond delay="2200"/>
                            </p:stCondLst>
                            <p:childTnLst>
                              <p:par>
                                <p:cTn id="13" presetID="53" presetClass="entr" presetSubtype="16"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alphaModFix amt="83000"/>
          </a:blip>
          <a:stretch>
            <a:fillRect/>
          </a:stretch>
        </a:blipFill>
        <a:effectLst/>
      </p:bgPr>
    </p:bg>
    <p:spTree>
      <p:nvGrpSpPr>
        <p:cNvPr id="1" name=""/>
        <p:cNvGrpSpPr/>
        <p:nvPr/>
      </p:nvGrpSpPr>
      <p:grpSpPr>
        <a:xfrm>
          <a:off x="0" y="0"/>
          <a:ext cx="0" cy="0"/>
          <a:chOff x="0" y="0"/>
          <a:chExt cx="0" cy="0"/>
        </a:xfrm>
      </p:grpSpPr>
      <p:sp>
        <p:nvSpPr>
          <p:cNvPr id="13" name="矩形 12"/>
          <p:cNvSpPr/>
          <p:nvPr/>
        </p:nvSpPr>
        <p:spPr>
          <a:xfrm flipH="1">
            <a:off x="4431205" y="2202311"/>
            <a:ext cx="224790" cy="362585"/>
          </a:xfrm>
          <a:prstGeom prst="rect">
            <a:avLst/>
          </a:prstGeom>
        </p:spPr>
        <p:txBody>
          <a:bodyPr wrap="none">
            <a:spAutoFit/>
          </a:bodyPr>
          <a:lstStyle/>
          <a:p>
            <a:pPr fontAlgn="base">
              <a:lnSpc>
                <a:spcPct val="120000"/>
              </a:lnSpc>
            </a:pPr>
            <a:r>
              <a:rPr lang="en-US" altLang="zh-CN" sz="1465" dirty="0">
                <a:solidFill>
                  <a:schemeClr val="bg1"/>
                </a:solidFill>
                <a:latin typeface="Calibri" panose="020F0502020204030204" charset="0"/>
                <a:ea typeface="Calibri" panose="020F0502020204030204" charset="0"/>
                <a:sym typeface="Arial" panose="020B0604020202020204" pitchFamily="34" charset="0"/>
              </a:rPr>
              <a:t> </a:t>
            </a:r>
            <a:endParaRPr lang="en-US" altLang="zh-CN" sz="1465" dirty="0">
              <a:solidFill>
                <a:schemeClr val="bg1"/>
              </a:solidFill>
              <a:latin typeface="Calibri" panose="020F0502020204030204" charset="0"/>
              <a:ea typeface="Calibri" panose="020F0502020204030204" charset="0"/>
              <a:sym typeface="Arial" panose="020B0604020202020204" pitchFamily="34" charset="0"/>
            </a:endParaRPr>
          </a:p>
        </p:txBody>
      </p:sp>
      <p:sp>
        <p:nvSpPr>
          <p:cNvPr id="6" name="流程图: 过程 5"/>
          <p:cNvSpPr/>
          <p:nvPr/>
        </p:nvSpPr>
        <p:spPr>
          <a:xfrm>
            <a:off x="0" y="0"/>
            <a:ext cx="12191365" cy="6896735"/>
          </a:xfrm>
          <a:prstGeom prst="flowChartProcess">
            <a:avLst/>
          </a:prstGeom>
          <a:gradFill>
            <a:gsLst>
              <a:gs pos="0">
                <a:schemeClr val="tx1">
                  <a:alpha val="40000"/>
                </a:schemeClr>
              </a:gs>
              <a:gs pos="71000">
                <a:schemeClr val="tx1">
                  <a:alpha val="80000"/>
                </a:schemeClr>
              </a:gs>
              <a:gs pos="93000">
                <a:schemeClr val="tx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Text Box 6"/>
          <p:cNvSpPr txBox="1"/>
          <p:nvPr/>
        </p:nvSpPr>
        <p:spPr>
          <a:xfrm>
            <a:off x="567055" y="400050"/>
            <a:ext cx="10905490" cy="5046345"/>
          </a:xfrm>
          <a:prstGeom prst="rect">
            <a:avLst/>
          </a:prstGeom>
          <a:noFill/>
        </p:spPr>
        <p:txBody>
          <a:bodyPr wrap="square" rtlCol="0">
            <a:spAutoFit/>
          </a:bodyPr>
          <a:p>
            <a:endParaRPr lang="en-US">
              <a:solidFill>
                <a:schemeClr val="bg1"/>
              </a:solidFill>
            </a:endParaRPr>
          </a:p>
          <a:p>
            <a:r>
              <a:rPr lang="en-US" sz="2400" b="1">
                <a:solidFill>
                  <a:schemeClr val="bg1"/>
                </a:solidFill>
              </a:rPr>
              <a:t>Conceptual Approach to Solve Problem</a:t>
            </a:r>
            <a:endParaRPr lang="en-US" sz="2400" b="1">
              <a:solidFill>
                <a:schemeClr val="bg1"/>
              </a:solidFill>
            </a:endParaRPr>
          </a:p>
          <a:p>
            <a:endParaRPr lang="en-US" sz="2000" b="1">
              <a:solidFill>
                <a:schemeClr val="bg1"/>
              </a:solidFill>
              <a:latin typeface="Malgun Gothic" panose="020B0503020000020004" charset="-127"/>
              <a:ea typeface="Malgun Gothic" panose="020B0503020000020004" charset="-127"/>
            </a:endParaRPr>
          </a:p>
          <a:p>
            <a:r>
              <a:rPr lang="en-US" sz="2000">
                <a:solidFill>
                  <a:schemeClr val="bg1"/>
                </a:solidFill>
                <a:latin typeface="Malgun Gothic" panose="020B0503020000020004" charset="-127"/>
                <a:ea typeface="Malgun Gothic" panose="020B0503020000020004" charset="-127"/>
              </a:rPr>
              <a:t>We implemented a deep recurrent architecture that automatically produces a short description of images. Our models use a CNN, which was pre-trained on ImageNet, to obtain images features. We then feed these features into  a LSTM network  to generate a description of the image in valid English language.</a:t>
            </a:r>
            <a:endParaRPr lang="en-US" sz="2000">
              <a:solidFill>
                <a:schemeClr val="bg1"/>
              </a:solidFill>
              <a:latin typeface="Malgun Gothic" panose="020B0503020000020004" charset="-127"/>
              <a:ea typeface="Malgun Gothic" panose="020B0503020000020004" charset="-127"/>
            </a:endParaRPr>
          </a:p>
          <a:p>
            <a:endParaRPr lang="en-US" sz="2000">
              <a:solidFill>
                <a:schemeClr val="bg1"/>
              </a:solidFill>
              <a:latin typeface="Malgun Gothic" panose="020B0503020000020004" charset="-127"/>
              <a:ea typeface="Malgun Gothic" panose="020B0503020000020004" charset="-127"/>
            </a:endParaRPr>
          </a:p>
          <a:p>
            <a:pPr marL="285750" indent="-285750">
              <a:buFont typeface="Arial" panose="020B0604020202020204" pitchFamily="34" charset="0"/>
              <a:buChar char="•"/>
            </a:pPr>
            <a:r>
              <a:rPr lang="en-US" sz="2000">
                <a:solidFill>
                  <a:schemeClr val="bg1"/>
                </a:solidFill>
                <a:latin typeface="Malgun Gothic" panose="020B0503020000020004" charset="-127"/>
                <a:ea typeface="Malgun Gothic" panose="020B0503020000020004" charset="-127"/>
              </a:rPr>
              <a:t>Feature Extraction using CNN </a:t>
            </a:r>
            <a:endParaRPr lang="en-US" sz="2000">
              <a:solidFill>
                <a:schemeClr val="bg1"/>
              </a:solidFill>
              <a:latin typeface="Malgun Gothic" panose="020B0503020000020004" charset="-127"/>
              <a:ea typeface="Malgun Gothic" panose="020B0503020000020004" charset="-127"/>
            </a:endParaRPr>
          </a:p>
          <a:p>
            <a:pPr marL="285750" indent="-285750">
              <a:buFont typeface="Arial" panose="020B0604020202020204" pitchFamily="34" charset="0"/>
              <a:buChar char="•"/>
            </a:pPr>
            <a:endParaRPr lang="en-US" sz="2000">
              <a:solidFill>
                <a:schemeClr val="bg1"/>
              </a:solidFill>
              <a:latin typeface="Malgun Gothic" panose="020B0503020000020004" charset="-127"/>
              <a:ea typeface="Malgun Gothic" panose="020B0503020000020004" charset="-127"/>
            </a:endParaRPr>
          </a:p>
          <a:p>
            <a:pPr marL="285750" indent="-285750">
              <a:buFont typeface="Arial" panose="020B0604020202020204" pitchFamily="34" charset="0"/>
              <a:buChar char="•"/>
            </a:pPr>
            <a:r>
              <a:rPr lang="en-US" sz="2000">
                <a:solidFill>
                  <a:schemeClr val="bg1"/>
                </a:solidFill>
                <a:latin typeface="Malgun Gothic" panose="020B0503020000020004" charset="-127"/>
                <a:ea typeface="Malgun Gothic" panose="020B0503020000020004" charset="-127"/>
              </a:rPr>
              <a:t>After feature extraction process we come towards Reccurent Neural Network where we will use embedding matrix LSTM and glove vector.</a:t>
            </a:r>
            <a:endParaRPr lang="en-US" sz="2000">
              <a:solidFill>
                <a:schemeClr val="bg1"/>
              </a:solidFill>
              <a:latin typeface="Malgun Gothic" panose="020B0503020000020004" charset="-127"/>
              <a:ea typeface="Malgun Gothic" panose="020B0503020000020004" charset="-127"/>
            </a:endParaRPr>
          </a:p>
          <a:p>
            <a:pPr marL="285750" indent="-285750">
              <a:buFont typeface="Arial" panose="020B0604020202020204" pitchFamily="34" charset="0"/>
              <a:buChar char="•"/>
            </a:pPr>
            <a:endParaRPr lang="en-US" sz="2000">
              <a:solidFill>
                <a:schemeClr val="bg1"/>
              </a:solidFill>
              <a:latin typeface="Malgun Gothic" panose="020B0503020000020004" charset="-127"/>
              <a:ea typeface="Malgun Gothic" panose="020B0503020000020004" charset="-127"/>
            </a:endParaRPr>
          </a:p>
          <a:p>
            <a:pPr marL="285750" indent="-285750">
              <a:buFont typeface="Arial" panose="020B0604020202020204" pitchFamily="34" charset="0"/>
              <a:buChar char="•"/>
            </a:pPr>
            <a:r>
              <a:rPr lang="en-US" sz="2000">
                <a:solidFill>
                  <a:schemeClr val="bg1"/>
                </a:solidFill>
                <a:latin typeface="Malgun Gothic" panose="020B0503020000020004" charset="-127"/>
                <a:ea typeface="Malgun Gothic" panose="020B0503020000020004" charset="-127"/>
              </a:rPr>
              <a:t>Then we will use Google's Pre Trained model i.e. Resnet-50 (Imagenet).</a:t>
            </a:r>
            <a:endParaRPr lang="en-US" sz="2000">
              <a:solidFill>
                <a:schemeClr val="bg1"/>
              </a:solidFill>
              <a:latin typeface="Malgun Gothic" panose="020B0503020000020004" charset="-127"/>
              <a:ea typeface="Malgun Gothic" panose="020B0503020000020004" charset="-127"/>
            </a:endParaRPr>
          </a:p>
          <a:p>
            <a:pPr indent="0">
              <a:buFont typeface="Arial" panose="020B0604020202020204" pitchFamily="34" charset="0"/>
              <a:buNone/>
            </a:pPr>
            <a:endParaRPr lang="en-US" sz="2000">
              <a:solidFill>
                <a:schemeClr val="bg1"/>
              </a:solidFill>
              <a:latin typeface="Malgun Gothic" panose="020B0503020000020004" charset="-127"/>
              <a:ea typeface="Malgun Gothic" panose="020B0503020000020004" charset="-127"/>
            </a:endParaRPr>
          </a:p>
          <a:p>
            <a:r>
              <a:rPr lang="en-US" sz="2000">
                <a:solidFill>
                  <a:schemeClr val="bg1"/>
                </a:solidFill>
                <a:latin typeface="Malgun Gothic" panose="020B0503020000020004" charset="-127"/>
                <a:ea typeface="Malgun Gothic" panose="020B0503020000020004" charset="-127"/>
              </a:rPr>
              <a:t>In next slide you can see how embedding is done followed by workflow diagram.</a:t>
            </a:r>
            <a:endParaRPr lang="en-US" sz="2000">
              <a:solidFill>
                <a:schemeClr val="bg1"/>
              </a:solidFill>
              <a:latin typeface="Malgun Gothic" panose="020B0503020000020004" charset="-127"/>
              <a:ea typeface="Malgun Gothic" panose="020B0503020000020004" charset="-127"/>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p:cTn id="7" dur="10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alphaModFix amt="91000"/>
          </a:blip>
          <a:stretch>
            <a:fillRect/>
          </a:stretch>
        </a:blipFill>
        <a:effectLst/>
      </p:bgPr>
    </p:bg>
    <p:spTree>
      <p:nvGrpSpPr>
        <p:cNvPr id="1" name=""/>
        <p:cNvGrpSpPr/>
        <p:nvPr/>
      </p:nvGrpSpPr>
      <p:grpSpPr>
        <a:xfrm>
          <a:off x="0" y="0"/>
          <a:ext cx="0" cy="0"/>
          <a:chOff x="0" y="0"/>
          <a:chExt cx="0" cy="0"/>
        </a:xfrm>
      </p:grpSpPr>
      <p:sp>
        <p:nvSpPr>
          <p:cNvPr id="13" name="矩形 12"/>
          <p:cNvSpPr/>
          <p:nvPr/>
        </p:nvSpPr>
        <p:spPr>
          <a:xfrm flipH="1">
            <a:off x="4431205" y="2202311"/>
            <a:ext cx="224790" cy="362585"/>
          </a:xfrm>
          <a:prstGeom prst="rect">
            <a:avLst/>
          </a:prstGeom>
        </p:spPr>
        <p:txBody>
          <a:bodyPr wrap="none">
            <a:spAutoFit/>
          </a:bodyPr>
          <a:lstStyle/>
          <a:p>
            <a:pPr fontAlgn="base">
              <a:lnSpc>
                <a:spcPct val="120000"/>
              </a:lnSpc>
            </a:pPr>
            <a:r>
              <a:rPr lang="en-US" altLang="zh-CN" sz="1465" dirty="0">
                <a:solidFill>
                  <a:schemeClr val="bg1"/>
                </a:solidFill>
                <a:latin typeface="Calibri" panose="020F0502020204030204" charset="0"/>
                <a:ea typeface="Calibri" panose="020F0502020204030204" charset="0"/>
                <a:sym typeface="Arial" panose="020B0604020202020204" pitchFamily="34" charset="0"/>
              </a:rPr>
              <a:t> </a:t>
            </a:r>
            <a:endParaRPr lang="en-US" altLang="zh-CN" sz="1465" dirty="0">
              <a:solidFill>
                <a:schemeClr val="bg1"/>
              </a:solidFill>
              <a:latin typeface="Calibri" panose="020F0502020204030204" charset="0"/>
              <a:ea typeface="Calibri" panose="020F0502020204030204" charset="0"/>
              <a:sym typeface="Arial" panose="020B0604020202020204" pitchFamily="34" charset="0"/>
            </a:endParaRPr>
          </a:p>
        </p:txBody>
      </p:sp>
      <p:sp>
        <p:nvSpPr>
          <p:cNvPr id="6" name="流程图: 过程 5"/>
          <p:cNvSpPr/>
          <p:nvPr/>
        </p:nvSpPr>
        <p:spPr>
          <a:xfrm>
            <a:off x="19050" y="0"/>
            <a:ext cx="12172950" cy="6896735"/>
          </a:xfrm>
          <a:prstGeom prst="flowChartProcess">
            <a:avLst/>
          </a:prstGeom>
          <a:gradFill>
            <a:gsLst>
              <a:gs pos="0">
                <a:schemeClr val="tx1">
                  <a:alpha val="40000"/>
                </a:schemeClr>
              </a:gs>
              <a:gs pos="71000">
                <a:schemeClr val="tx1">
                  <a:alpha val="80000"/>
                </a:schemeClr>
              </a:gs>
              <a:gs pos="93000">
                <a:schemeClr val="tx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3" name="Text Box 2"/>
          <p:cNvSpPr txBox="1"/>
          <p:nvPr/>
        </p:nvSpPr>
        <p:spPr>
          <a:xfrm>
            <a:off x="532765" y="514985"/>
            <a:ext cx="10877550" cy="5692775"/>
          </a:xfrm>
          <a:prstGeom prst="rect">
            <a:avLst/>
          </a:prstGeom>
          <a:noFill/>
        </p:spPr>
        <p:txBody>
          <a:bodyPr wrap="square" rtlCol="0">
            <a:spAutoFit/>
          </a:bodyPr>
          <a:p>
            <a:pPr algn="l"/>
            <a:r>
              <a:rPr lang="en-US" sz="2800" b="1">
                <a:solidFill>
                  <a:schemeClr val="bg1"/>
                </a:solidFill>
                <a:latin typeface="Malgun Gothic" panose="020B0503020000020004" charset="-127"/>
                <a:ea typeface="Malgun Gothic" panose="020B0503020000020004" charset="-127"/>
              </a:rPr>
              <a:t>Steps that we followed:</a:t>
            </a:r>
            <a:endParaRPr lang="en-US" sz="2800" b="1">
              <a:solidFill>
                <a:schemeClr val="bg1"/>
              </a:solidFill>
              <a:latin typeface="Malgun Gothic" panose="020B0503020000020004" charset="-127"/>
              <a:ea typeface="Malgun Gothic" panose="020B0503020000020004" charset="-127"/>
            </a:endParaRPr>
          </a:p>
          <a:p>
            <a:pPr algn="l"/>
            <a:endParaRPr lang="en-US" sz="2400" b="1">
              <a:solidFill>
                <a:schemeClr val="bg1"/>
              </a:solidFill>
              <a:latin typeface="Malgun Gothic" panose="020B0503020000020004" charset="-127"/>
              <a:ea typeface="Malgun Gothic" panose="020B0503020000020004" charset="-127"/>
            </a:endParaRPr>
          </a:p>
          <a:p>
            <a:pPr marL="342900" indent="-342900" algn="l">
              <a:buFont typeface="Arial" panose="020B0604020202020204" pitchFamily="34" charset="0"/>
              <a:buChar char="•"/>
            </a:pPr>
            <a:r>
              <a:rPr lang="en-US" sz="2400">
                <a:solidFill>
                  <a:schemeClr val="bg1"/>
                </a:solidFill>
                <a:latin typeface="Malgun Gothic" panose="020B0503020000020004" charset="-127"/>
                <a:ea typeface="Malgun Gothic" panose="020B0503020000020004" charset="-127"/>
              </a:rPr>
              <a:t>Data collection and Understanding the data</a:t>
            </a:r>
            <a:endParaRPr lang="en-US" sz="2400">
              <a:solidFill>
                <a:schemeClr val="bg1"/>
              </a:solidFill>
              <a:latin typeface="Malgun Gothic" panose="020B0503020000020004" charset="-127"/>
              <a:ea typeface="Malgun Gothic" panose="020B0503020000020004" charset="-127"/>
            </a:endParaRPr>
          </a:p>
          <a:p>
            <a:pPr marL="342900" indent="-342900" algn="l">
              <a:buFont typeface="Arial" panose="020B0604020202020204" pitchFamily="34" charset="0"/>
              <a:buChar char="•"/>
            </a:pPr>
            <a:r>
              <a:rPr lang="en-US" sz="2400">
                <a:solidFill>
                  <a:schemeClr val="bg1"/>
                </a:solidFill>
                <a:latin typeface="Malgun Gothic" panose="020B0503020000020004" charset="-127"/>
                <a:ea typeface="Malgun Gothic" panose="020B0503020000020004" charset="-127"/>
              </a:rPr>
              <a:t>Data Cleaning</a:t>
            </a:r>
            <a:endParaRPr lang="en-US" sz="2400">
              <a:solidFill>
                <a:schemeClr val="bg1"/>
              </a:solidFill>
              <a:latin typeface="Malgun Gothic" panose="020B0503020000020004" charset="-127"/>
              <a:ea typeface="Malgun Gothic" panose="020B0503020000020004" charset="-127"/>
            </a:endParaRPr>
          </a:p>
          <a:p>
            <a:pPr marL="342900" indent="-342900" algn="l">
              <a:buFont typeface="Arial" panose="020B0604020202020204" pitchFamily="34" charset="0"/>
              <a:buChar char="•"/>
            </a:pPr>
            <a:r>
              <a:rPr lang="en-US" sz="2400">
                <a:solidFill>
                  <a:schemeClr val="bg1"/>
                </a:solidFill>
                <a:latin typeface="Malgun Gothic" panose="020B0503020000020004" charset="-127"/>
                <a:ea typeface="Malgun Gothic" panose="020B0503020000020004" charset="-127"/>
              </a:rPr>
              <a:t>Loading the training set</a:t>
            </a:r>
            <a:endParaRPr lang="en-US" sz="2400">
              <a:solidFill>
                <a:schemeClr val="bg1"/>
              </a:solidFill>
              <a:latin typeface="Malgun Gothic" panose="020B0503020000020004" charset="-127"/>
              <a:ea typeface="Malgun Gothic" panose="020B0503020000020004" charset="-127"/>
            </a:endParaRPr>
          </a:p>
          <a:p>
            <a:pPr marL="342900" indent="-342900" algn="l">
              <a:buFont typeface="Arial" panose="020B0604020202020204" pitchFamily="34" charset="0"/>
              <a:buChar char="•"/>
            </a:pPr>
            <a:r>
              <a:rPr lang="en-US" sz="2400">
                <a:solidFill>
                  <a:schemeClr val="bg1"/>
                </a:solidFill>
                <a:latin typeface="Malgun Gothic" panose="020B0503020000020004" charset="-127"/>
                <a:ea typeface="Malgun Gothic" panose="020B0503020000020004" charset="-127"/>
              </a:rPr>
              <a:t>Data Preprocessing — Images</a:t>
            </a:r>
            <a:endParaRPr lang="en-US" sz="2400">
              <a:solidFill>
                <a:schemeClr val="bg1"/>
              </a:solidFill>
              <a:latin typeface="Malgun Gothic" panose="020B0503020000020004" charset="-127"/>
              <a:ea typeface="Malgun Gothic" panose="020B0503020000020004" charset="-127"/>
            </a:endParaRPr>
          </a:p>
          <a:p>
            <a:pPr marL="342900" indent="-342900" algn="l">
              <a:buFont typeface="Arial" panose="020B0604020202020204" pitchFamily="34" charset="0"/>
              <a:buChar char="•"/>
            </a:pPr>
            <a:r>
              <a:rPr lang="en-US" sz="2400">
                <a:solidFill>
                  <a:schemeClr val="bg1"/>
                </a:solidFill>
                <a:latin typeface="Malgun Gothic" panose="020B0503020000020004" charset="-127"/>
                <a:ea typeface="Malgun Gothic" panose="020B0503020000020004" charset="-127"/>
              </a:rPr>
              <a:t>Data Preprocessing — Captions</a:t>
            </a:r>
            <a:endParaRPr lang="en-US" sz="2400">
              <a:solidFill>
                <a:schemeClr val="bg1"/>
              </a:solidFill>
              <a:latin typeface="Malgun Gothic" panose="020B0503020000020004" charset="-127"/>
              <a:ea typeface="Malgun Gothic" panose="020B0503020000020004" charset="-127"/>
            </a:endParaRPr>
          </a:p>
          <a:p>
            <a:pPr marL="342900" indent="-342900" algn="l">
              <a:buFont typeface="Arial" panose="020B0604020202020204" pitchFamily="34" charset="0"/>
              <a:buChar char="•"/>
            </a:pPr>
            <a:r>
              <a:rPr lang="en-US" sz="2400">
                <a:solidFill>
                  <a:schemeClr val="bg1"/>
                </a:solidFill>
                <a:latin typeface="Malgun Gothic" panose="020B0503020000020004" charset="-127"/>
                <a:ea typeface="Malgun Gothic" panose="020B0503020000020004" charset="-127"/>
              </a:rPr>
              <a:t>Data Preparation using Generator Function</a:t>
            </a:r>
            <a:endParaRPr lang="en-US" sz="2400">
              <a:solidFill>
                <a:schemeClr val="bg1"/>
              </a:solidFill>
              <a:latin typeface="Malgun Gothic" panose="020B0503020000020004" charset="-127"/>
              <a:ea typeface="Malgun Gothic" panose="020B0503020000020004" charset="-127"/>
            </a:endParaRPr>
          </a:p>
          <a:p>
            <a:pPr marL="342900" indent="-342900" algn="l">
              <a:buFont typeface="Arial" panose="020B0604020202020204" pitchFamily="34" charset="0"/>
              <a:buChar char="•"/>
            </a:pPr>
            <a:r>
              <a:rPr lang="en-US" sz="2400">
                <a:solidFill>
                  <a:schemeClr val="bg1"/>
                </a:solidFill>
                <a:latin typeface="Malgun Gothic" panose="020B0503020000020004" charset="-127"/>
                <a:ea typeface="Malgun Gothic" panose="020B0503020000020004" charset="-127"/>
              </a:rPr>
              <a:t>Use of Word Embeddings - Glove Vector</a:t>
            </a:r>
            <a:endParaRPr lang="en-US" sz="2400">
              <a:solidFill>
                <a:schemeClr val="bg1"/>
              </a:solidFill>
              <a:latin typeface="Malgun Gothic" panose="020B0503020000020004" charset="-127"/>
              <a:ea typeface="Malgun Gothic" panose="020B0503020000020004" charset="-127"/>
            </a:endParaRPr>
          </a:p>
          <a:p>
            <a:pPr marL="342900" indent="-342900" algn="l">
              <a:buFont typeface="Arial" panose="020B0604020202020204" pitchFamily="34" charset="0"/>
              <a:buChar char="•"/>
            </a:pPr>
            <a:r>
              <a:rPr lang="en-US" sz="2400">
                <a:solidFill>
                  <a:schemeClr val="bg1"/>
                </a:solidFill>
                <a:latin typeface="Malgun Gothic" panose="020B0503020000020004" charset="-127"/>
                <a:ea typeface="Malgun Gothic" panose="020B0503020000020004" charset="-127"/>
              </a:rPr>
              <a:t>Model Architecture: Weights of the model will be updated through backpropagation algorithm and the model will learn to output a word, given an image feature vector and a partial caption.</a:t>
            </a:r>
            <a:endParaRPr lang="en-US" sz="2400">
              <a:solidFill>
                <a:schemeClr val="bg1"/>
              </a:solidFill>
              <a:latin typeface="Malgun Gothic" panose="020B0503020000020004" charset="-127"/>
              <a:ea typeface="Malgun Gothic" panose="020B0503020000020004" charset="-127"/>
            </a:endParaRPr>
          </a:p>
          <a:p>
            <a:pPr marL="342900" indent="-342900" algn="l">
              <a:buFont typeface="Arial" panose="020B0604020202020204" pitchFamily="34" charset="0"/>
              <a:buChar char="•"/>
            </a:pPr>
            <a:r>
              <a:rPr lang="en-US" sz="2400">
                <a:solidFill>
                  <a:schemeClr val="bg1"/>
                </a:solidFill>
                <a:latin typeface="Malgun Gothic" panose="020B0503020000020004" charset="-127"/>
                <a:ea typeface="Malgun Gothic" panose="020B0503020000020004" charset="-127"/>
              </a:rPr>
              <a:t>Training</a:t>
            </a:r>
            <a:endParaRPr lang="en-US" sz="2400">
              <a:solidFill>
                <a:schemeClr val="bg1"/>
              </a:solidFill>
              <a:latin typeface="Malgun Gothic" panose="020B0503020000020004" charset="-127"/>
              <a:ea typeface="Malgun Gothic" panose="020B0503020000020004" charset="-127"/>
            </a:endParaRPr>
          </a:p>
          <a:p>
            <a:pPr marL="342900" indent="-342900" algn="l">
              <a:buFont typeface="Arial" panose="020B0604020202020204" pitchFamily="34" charset="0"/>
              <a:buChar char="•"/>
            </a:pPr>
            <a:r>
              <a:rPr lang="en-US" sz="2400">
                <a:solidFill>
                  <a:schemeClr val="bg1"/>
                </a:solidFill>
                <a:latin typeface="Malgun Gothic" panose="020B0503020000020004" charset="-127"/>
                <a:ea typeface="Malgun Gothic" panose="020B0503020000020004" charset="-127"/>
              </a:rPr>
              <a:t>Prediction</a:t>
            </a:r>
            <a:endParaRPr lang="en-US" sz="2400">
              <a:solidFill>
                <a:schemeClr val="bg1"/>
              </a:solidFill>
              <a:latin typeface="Malgun Gothic" panose="020B0503020000020004" charset="-127"/>
              <a:ea typeface="Malgun Gothic" panose="020B0503020000020004" charset="-127"/>
            </a:endParaRPr>
          </a:p>
          <a:p>
            <a:pPr indent="0" algn="l">
              <a:buFont typeface="Arial" panose="020B0604020202020204" pitchFamily="34" charset="0"/>
              <a:buNone/>
            </a:pPr>
            <a:endParaRPr lang="en-US" sz="2400">
              <a:solidFill>
                <a:schemeClr val="bg1"/>
              </a:solidFill>
              <a:latin typeface="Malgun Gothic" panose="020B0503020000020004" charset="-127"/>
              <a:ea typeface="Malgun Gothic" panose="020B0503020000020004" charset="-127"/>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p:cTn id="7" dur="10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Text Box 1"/>
          <p:cNvSpPr txBox="1"/>
          <p:nvPr/>
        </p:nvSpPr>
        <p:spPr>
          <a:xfrm>
            <a:off x="347345" y="345440"/>
            <a:ext cx="5284470" cy="454025"/>
          </a:xfrm>
          <a:prstGeom prst="rect">
            <a:avLst/>
          </a:prstGeom>
          <a:noFill/>
        </p:spPr>
        <p:txBody>
          <a:bodyPr wrap="square" rtlCol="0">
            <a:spAutoFit/>
          </a:bodyPr>
          <a:p>
            <a:pPr marL="12700" indent="0">
              <a:lnSpc>
                <a:spcPts val="2830"/>
              </a:lnSpc>
              <a:buFont typeface="Arial" panose="020B0604020202020204"/>
              <a:buNone/>
              <a:tabLst>
                <a:tab pos="297815" algn="l"/>
                <a:tab pos="298450" algn="l"/>
              </a:tabLst>
            </a:pPr>
            <a:r>
              <a:rPr lang="en-US" sz="2000" b="1" spc="150" dirty="0">
                <a:solidFill>
                  <a:schemeClr val="accent2">
                    <a:lumMod val="75000"/>
                  </a:schemeClr>
                </a:solidFill>
                <a:latin typeface="Malgun Gothic" panose="020B0503020000020004" charset="-127"/>
                <a:ea typeface="Malgun Gothic" panose="020B0503020000020004" charset="-127"/>
                <a:cs typeface="Noto Sans CJK JP Medium"/>
                <a:sym typeface="+mn-ea"/>
              </a:rPr>
              <a:t>04 </a:t>
            </a:r>
            <a:r>
              <a:rPr sz="2000" b="1" spc="150" dirty="0">
                <a:solidFill>
                  <a:schemeClr val="accent2">
                    <a:lumMod val="75000"/>
                  </a:schemeClr>
                </a:solidFill>
                <a:latin typeface="Malgun Gothic" panose="020B0503020000020004" charset="-127"/>
                <a:ea typeface="Malgun Gothic" panose="020B0503020000020004" charset="-127"/>
                <a:cs typeface="Noto Sans CJK JP Medium"/>
                <a:sym typeface="+mn-ea"/>
              </a:rPr>
              <a:t>DECISION-MAKING </a:t>
            </a:r>
            <a:r>
              <a:rPr lang="en-US" sz="2000" b="1" spc="150" dirty="0">
                <a:solidFill>
                  <a:schemeClr val="accent2">
                    <a:lumMod val="75000"/>
                  </a:schemeClr>
                </a:solidFill>
                <a:latin typeface="Malgun Gothic" panose="020B0503020000020004" charset="-127"/>
                <a:ea typeface="Malgun Gothic" panose="020B0503020000020004" charset="-127"/>
                <a:cs typeface="Noto Sans CJK JP Medium"/>
                <a:sym typeface="+mn-ea"/>
              </a:rPr>
              <a:t>WORKFLOW</a:t>
            </a:r>
            <a:endParaRPr lang="en-US" sz="2000" b="1">
              <a:latin typeface="Malgun Gothic" panose="020B0503020000020004" charset="-127"/>
              <a:ea typeface="Malgun Gothic" panose="020B0503020000020004" charset="-127"/>
            </a:endParaRPr>
          </a:p>
        </p:txBody>
      </p:sp>
      <p:pic>
        <p:nvPicPr>
          <p:cNvPr id="3" name="Picture 2"/>
          <p:cNvPicPr>
            <a:picLocks noChangeAspect="1"/>
          </p:cNvPicPr>
          <p:nvPr/>
        </p:nvPicPr>
        <p:blipFill>
          <a:blip r:embed="rId2"/>
          <a:srcRect l="21515" r="6699"/>
          <a:stretch>
            <a:fillRect/>
          </a:stretch>
        </p:blipFill>
        <p:spPr>
          <a:xfrm rot="16200000">
            <a:off x="5835015" y="2674620"/>
            <a:ext cx="2036445" cy="954405"/>
          </a:xfrm>
          <a:prstGeom prst="rect">
            <a:avLst/>
          </a:prstGeom>
        </p:spPr>
      </p:pic>
      <p:pic>
        <p:nvPicPr>
          <p:cNvPr id="5" name="Picture 4"/>
          <p:cNvPicPr>
            <a:picLocks noChangeAspect="1"/>
          </p:cNvPicPr>
          <p:nvPr/>
        </p:nvPicPr>
        <p:blipFill>
          <a:blip r:embed="rId2"/>
          <a:stretch>
            <a:fillRect/>
          </a:stretch>
        </p:blipFill>
        <p:spPr>
          <a:xfrm>
            <a:off x="805180" y="5097780"/>
            <a:ext cx="4667885" cy="15709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 name="Picture 14" descr="IMG_265"/>
          <p:cNvPicPr>
            <a:picLocks noChangeAspect="1"/>
          </p:cNvPicPr>
          <p:nvPr/>
        </p:nvPicPr>
        <p:blipFill>
          <a:blip r:embed="rId1"/>
          <a:srcRect r="3676"/>
          <a:stretch>
            <a:fillRect/>
          </a:stretch>
        </p:blipFill>
        <p:spPr>
          <a:xfrm>
            <a:off x="449580" y="707390"/>
            <a:ext cx="11548110" cy="5255895"/>
          </a:xfrm>
          <a:prstGeom prst="rect">
            <a:avLst/>
          </a:prstGeom>
          <a:noFill/>
          <a:ln w="9525">
            <a:noFill/>
          </a:ln>
        </p:spPr>
      </p:pic>
      <p:pic>
        <p:nvPicPr>
          <p:cNvPr id="2" name="Picture 1"/>
          <p:cNvPicPr>
            <a:picLocks noChangeAspect="1"/>
          </p:cNvPicPr>
          <p:nvPr/>
        </p:nvPicPr>
        <p:blipFill>
          <a:blip r:embed="rId2"/>
          <a:stretch>
            <a:fillRect/>
          </a:stretch>
        </p:blipFill>
        <p:spPr>
          <a:xfrm>
            <a:off x="9427210" y="2463165"/>
            <a:ext cx="2094230" cy="1179830"/>
          </a:xfrm>
          <a:prstGeom prst="rect">
            <a:avLst/>
          </a:prstGeom>
        </p:spPr>
      </p:pic>
      <p:pic>
        <p:nvPicPr>
          <p:cNvPr id="3" name="Picture 2"/>
          <p:cNvPicPr>
            <a:picLocks noChangeAspect="1"/>
          </p:cNvPicPr>
          <p:nvPr/>
        </p:nvPicPr>
        <p:blipFill>
          <a:blip r:embed="rId3"/>
          <a:stretch>
            <a:fillRect/>
          </a:stretch>
        </p:blipFill>
        <p:spPr>
          <a:xfrm>
            <a:off x="9427210" y="4515485"/>
            <a:ext cx="2087880" cy="1275715"/>
          </a:xfrm>
          <a:prstGeom prst="rect">
            <a:avLst/>
          </a:prstGeom>
        </p:spPr>
      </p:pic>
      <p:cxnSp>
        <p:nvCxnSpPr>
          <p:cNvPr id="4" name="Straight Connector 3"/>
          <p:cNvCxnSpPr/>
          <p:nvPr/>
        </p:nvCxnSpPr>
        <p:spPr>
          <a:xfrm>
            <a:off x="474980" y="713740"/>
            <a:ext cx="832929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9061450" y="1038860"/>
            <a:ext cx="2936240" cy="398780"/>
          </a:xfrm>
          <a:prstGeom prst="rect">
            <a:avLst/>
          </a:prstGeom>
          <a:noFill/>
        </p:spPr>
        <p:txBody>
          <a:bodyPr wrap="square" rtlCol="0">
            <a:spAutoFit/>
          </a:bodyPr>
          <a:p>
            <a:r>
              <a:rPr lang="en-US" sz="2000" b="1">
                <a:latin typeface="Malgun Gothic" panose="020B0503020000020004" charset="-127"/>
                <a:ea typeface="Malgun Gothic" panose="020B0503020000020004" charset="-127"/>
              </a:rPr>
              <a:t>Training &amp; Predictions</a:t>
            </a:r>
            <a:endParaRPr lang="en-US" sz="2000" b="1">
              <a:latin typeface="Malgun Gothic" panose="020B0503020000020004" charset="-127"/>
              <a:ea typeface="Malgun Gothic" panose="020B0503020000020004" charset="-127"/>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6" name="流程图: 过程 5"/>
          <p:cNvSpPr/>
          <p:nvPr/>
        </p:nvSpPr>
        <p:spPr>
          <a:xfrm>
            <a:off x="0" y="0"/>
            <a:ext cx="12191365" cy="6896735"/>
          </a:xfrm>
          <a:prstGeom prst="flowChartProcess">
            <a:avLst/>
          </a:prstGeom>
          <a:gradFill>
            <a:gsLst>
              <a:gs pos="0">
                <a:schemeClr val="tx1">
                  <a:alpha val="40000"/>
                </a:schemeClr>
              </a:gs>
              <a:gs pos="71000">
                <a:schemeClr val="tx1">
                  <a:alpha val="80000"/>
                </a:schemeClr>
              </a:gs>
              <a:gs pos="93000">
                <a:schemeClr val="tx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4" name="Text Box 3"/>
          <p:cNvSpPr txBox="1"/>
          <p:nvPr/>
        </p:nvSpPr>
        <p:spPr>
          <a:xfrm>
            <a:off x="538480" y="490220"/>
            <a:ext cx="11115040" cy="5877560"/>
          </a:xfrm>
          <a:prstGeom prst="rect">
            <a:avLst/>
          </a:prstGeom>
          <a:noFill/>
        </p:spPr>
        <p:txBody>
          <a:bodyPr wrap="square" rtlCol="0">
            <a:spAutoFit/>
          </a:bodyPr>
          <a:p>
            <a:pPr algn="just"/>
            <a:r>
              <a:rPr lang="en-US" sz="2400" b="1">
                <a:solidFill>
                  <a:schemeClr val="bg1"/>
                </a:solidFill>
              </a:rPr>
              <a:t>After all this we need to get this model web ready so that anyone can upload his or her image and get desired computerized caption for the image. We used HTML/CSS, Bootstrap and flask and convert this model into Web-API. </a:t>
            </a:r>
            <a:endParaRPr lang="en-US" sz="2400" b="1">
              <a:solidFill>
                <a:schemeClr val="bg1"/>
              </a:solidFill>
            </a:endParaRPr>
          </a:p>
          <a:p>
            <a:pPr algn="just"/>
            <a:endParaRPr lang="en-US">
              <a:solidFill>
                <a:schemeClr val="bg1"/>
              </a:solidFill>
            </a:endParaRPr>
          </a:p>
          <a:p>
            <a:pPr algn="just"/>
            <a:r>
              <a:rPr lang="en-US" sz="2400">
                <a:solidFill>
                  <a:schemeClr val="accent4">
                    <a:lumMod val="60000"/>
                    <a:lumOff val="40000"/>
                  </a:schemeClr>
                </a:solidFill>
              </a:rPr>
              <a:t>What is Model Deployment?</a:t>
            </a:r>
            <a:endParaRPr lang="en-US" sz="2400">
              <a:solidFill>
                <a:schemeClr val="accent4">
                  <a:lumMod val="60000"/>
                  <a:lumOff val="40000"/>
                </a:schemeClr>
              </a:solidFill>
            </a:endParaRPr>
          </a:p>
          <a:p>
            <a:pPr algn="just"/>
            <a:endParaRPr lang="en-US">
              <a:solidFill>
                <a:schemeClr val="accent4">
                  <a:lumMod val="60000"/>
                  <a:lumOff val="40000"/>
                </a:schemeClr>
              </a:solidFill>
            </a:endParaRPr>
          </a:p>
          <a:p>
            <a:pPr marL="342900" indent="-342900" algn="just">
              <a:buFont typeface="Arial" panose="020B0604020202020204" pitchFamily="34" charset="0"/>
              <a:buChar char="•"/>
            </a:pPr>
            <a:r>
              <a:rPr lang="en-US" sz="2000">
                <a:solidFill>
                  <a:schemeClr val="bg1"/>
                </a:solidFill>
              </a:rPr>
              <a:t>In a typical machine learning and deep learning project, we usually start by defining the problem statement followed by data collection and preparation, understanding of the data, and model building. But, in the end, we want our model to be available for the end-users so that they can make use of it.</a:t>
            </a:r>
            <a:endParaRPr lang="en-US" sz="2000">
              <a:solidFill>
                <a:schemeClr val="bg1"/>
              </a:solidFill>
            </a:endParaRPr>
          </a:p>
          <a:p>
            <a:pPr algn="just"/>
            <a:endParaRPr lang="en-US" sz="2000">
              <a:solidFill>
                <a:schemeClr val="bg1"/>
              </a:solidFill>
            </a:endParaRPr>
          </a:p>
          <a:p>
            <a:pPr marL="342900" indent="-342900" algn="just">
              <a:buFont typeface="Arial" panose="020B0604020202020204" pitchFamily="34" charset="0"/>
              <a:buChar char="•"/>
            </a:pPr>
            <a:r>
              <a:rPr lang="en-US" sz="2000">
                <a:solidFill>
                  <a:schemeClr val="bg1"/>
                </a:solidFill>
              </a:rPr>
              <a:t>Model Deployment is one of the last stages of any machine learning project and can be a little tricky. </a:t>
            </a:r>
            <a:endParaRPr lang="en-US" sz="2000">
              <a:solidFill>
                <a:schemeClr val="bg1"/>
              </a:solidFill>
            </a:endParaRPr>
          </a:p>
          <a:p>
            <a:pPr algn="just"/>
            <a:endParaRPr lang="en-US" sz="2000">
              <a:solidFill>
                <a:schemeClr val="bg1"/>
              </a:solidFill>
            </a:endParaRPr>
          </a:p>
          <a:p>
            <a:pPr marL="342900" indent="-342900" algn="just">
              <a:buFont typeface="Arial" panose="020B0604020202020204" pitchFamily="34" charset="0"/>
              <a:buChar char="•"/>
            </a:pPr>
            <a:r>
              <a:rPr lang="en-US" sz="2000">
                <a:solidFill>
                  <a:schemeClr val="bg1"/>
                </a:solidFill>
              </a:rPr>
              <a:t>How do you get your machine learning model to your client/stakeholder? What are the different things you need to take care of when putting your model into production? </a:t>
            </a:r>
            <a:endParaRPr lang="en-US" sz="2000">
              <a:solidFill>
                <a:schemeClr val="bg1"/>
              </a:solidFill>
            </a:endParaRPr>
          </a:p>
          <a:p>
            <a:pPr algn="just"/>
            <a:endParaRPr lang="en-US" sz="200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object 3"/>
          <p:cNvSpPr/>
          <p:nvPr/>
        </p:nvSpPr>
        <p:spPr>
          <a:xfrm>
            <a:off x="847090" y="0"/>
            <a:ext cx="1036955" cy="2679700"/>
          </a:xfrm>
          <a:custGeom>
            <a:avLst/>
            <a:gdLst/>
            <a:ahLst/>
            <a:cxnLst/>
            <a:rect l="l" t="t" r="r" b="b"/>
            <a:pathLst>
              <a:path w="841375" h="1938655">
                <a:moveTo>
                  <a:pt x="841247" y="1938527"/>
                </a:moveTo>
                <a:lnTo>
                  <a:pt x="0" y="1938527"/>
                </a:lnTo>
                <a:lnTo>
                  <a:pt x="0" y="0"/>
                </a:lnTo>
                <a:lnTo>
                  <a:pt x="841247" y="0"/>
                </a:lnTo>
                <a:lnTo>
                  <a:pt x="841247" y="1938527"/>
                </a:lnTo>
                <a:close/>
              </a:path>
            </a:pathLst>
          </a:custGeom>
          <a:solidFill>
            <a:schemeClr val="accent4">
              <a:lumMod val="60000"/>
              <a:lumOff val="40000"/>
            </a:schemeClr>
          </a:solidFill>
        </p:spPr>
        <p:txBody>
          <a:bodyPr wrap="square" lIns="0" tIns="0" rIns="0" bIns="0" rtlCol="0"/>
          <a:lstStyle/>
          <a:p/>
        </p:txBody>
      </p:sp>
      <p:sp>
        <p:nvSpPr>
          <p:cNvPr id="6" name="object 6"/>
          <p:cNvSpPr txBox="1"/>
          <p:nvPr/>
        </p:nvSpPr>
        <p:spPr>
          <a:xfrm>
            <a:off x="2326005" y="1390650"/>
            <a:ext cx="9501505" cy="3694430"/>
          </a:xfrm>
          <a:prstGeom prst="rect">
            <a:avLst/>
          </a:prstGeom>
        </p:spPr>
        <p:txBody>
          <a:bodyPr vert="horz" wrap="square" lIns="0" tIns="12700" rIns="0" bIns="0" rtlCol="0">
            <a:spAutoFit/>
          </a:bodyPr>
          <a:lstStyle/>
          <a:p>
            <a:pPr marL="12700" indent="0">
              <a:lnSpc>
                <a:spcPct val="100000"/>
              </a:lnSpc>
              <a:spcBef>
                <a:spcPts val="100"/>
              </a:spcBef>
              <a:buFont typeface="Arial" panose="020B0604020202020204"/>
              <a:buNone/>
              <a:tabLst>
                <a:tab pos="297815" algn="l"/>
                <a:tab pos="298450" algn="l"/>
                <a:tab pos="2000885" algn="l"/>
              </a:tabLst>
            </a:pPr>
            <a:r>
              <a:rPr sz="2400" b="0" spc="90" dirty="0">
                <a:solidFill>
                  <a:schemeClr val="bg1"/>
                </a:solidFill>
                <a:latin typeface="Malgun Gothic" panose="020B0503020000020004" charset="-127"/>
                <a:ea typeface="Malgun Gothic" panose="020B0503020000020004" charset="-127"/>
                <a:cs typeface="Noto Sans CJK JP Medium"/>
              </a:rPr>
              <a:t>PROB</a:t>
            </a:r>
            <a:r>
              <a:rPr lang="en-US" sz="2400" b="0" spc="90" dirty="0">
                <a:solidFill>
                  <a:schemeClr val="bg1"/>
                </a:solidFill>
                <a:latin typeface="Malgun Gothic" panose="020B0503020000020004" charset="-127"/>
                <a:ea typeface="Malgun Gothic" panose="020B0503020000020004" charset="-127"/>
                <a:cs typeface="Noto Sans CJK JP Medium"/>
              </a:rPr>
              <a:t>LEM STATEMENT</a:t>
            </a:r>
            <a:endParaRPr sz="2400">
              <a:solidFill>
                <a:schemeClr val="bg1"/>
              </a:solidFill>
              <a:latin typeface="Malgun Gothic" panose="020B0503020000020004" charset="-127"/>
              <a:ea typeface="Malgun Gothic" panose="020B0503020000020004" charset="-127"/>
              <a:cs typeface="Noto Sans CJK JP Medium"/>
            </a:endParaRPr>
          </a:p>
          <a:p>
            <a:pPr marL="12700" indent="0">
              <a:lnSpc>
                <a:spcPct val="100000"/>
              </a:lnSpc>
              <a:buFont typeface="Arial" panose="020B0604020202020204"/>
              <a:buNone/>
              <a:tabLst>
                <a:tab pos="297815" algn="l"/>
                <a:tab pos="298450" algn="l"/>
              </a:tabLst>
            </a:pPr>
            <a:r>
              <a:rPr sz="2400" b="0" spc="15" dirty="0">
                <a:solidFill>
                  <a:schemeClr val="bg1"/>
                </a:solidFill>
                <a:latin typeface="Malgun Gothic" panose="020B0503020000020004" charset="-127"/>
                <a:ea typeface="Malgun Gothic" panose="020B0503020000020004" charset="-127"/>
                <a:cs typeface="Noto Sans CJK JP Medium"/>
              </a:rPr>
              <a:t>STATISTICS</a:t>
            </a:r>
            <a:endParaRPr sz="2400">
              <a:solidFill>
                <a:schemeClr val="bg1"/>
              </a:solidFill>
              <a:latin typeface="Malgun Gothic" panose="020B0503020000020004" charset="-127"/>
              <a:ea typeface="Malgun Gothic" panose="020B0503020000020004" charset="-127"/>
              <a:cs typeface="Noto Sans CJK JP Medium"/>
            </a:endParaRPr>
          </a:p>
          <a:p>
            <a:pPr marL="12700" indent="0">
              <a:lnSpc>
                <a:spcPct val="100000"/>
              </a:lnSpc>
              <a:buFont typeface="Arial" panose="020B0604020202020204"/>
              <a:buNone/>
              <a:tabLst>
                <a:tab pos="297815" algn="l"/>
                <a:tab pos="298450" algn="l"/>
              </a:tabLst>
            </a:pPr>
            <a:r>
              <a:rPr lang="en-US" sz="2400" b="0" spc="85" dirty="0">
                <a:solidFill>
                  <a:schemeClr val="bg1"/>
                </a:solidFill>
                <a:latin typeface="Malgun Gothic" panose="020B0503020000020004" charset="-127"/>
                <a:ea typeface="Malgun Gothic" panose="020B0503020000020004" charset="-127"/>
                <a:cs typeface="Noto Sans CJK JP Medium"/>
              </a:rPr>
              <a:t>OUR S</a:t>
            </a:r>
            <a:r>
              <a:rPr sz="2400" b="0" spc="85" dirty="0">
                <a:solidFill>
                  <a:schemeClr val="bg1"/>
                </a:solidFill>
                <a:latin typeface="Malgun Gothic" panose="020B0503020000020004" charset="-127"/>
                <a:ea typeface="Malgun Gothic" panose="020B0503020000020004" charset="-127"/>
                <a:cs typeface="Noto Sans CJK JP Medium"/>
              </a:rPr>
              <a:t>OLUTION</a:t>
            </a:r>
            <a:endParaRPr sz="2400" b="0" spc="85" dirty="0">
              <a:solidFill>
                <a:schemeClr val="bg1"/>
              </a:solidFill>
              <a:latin typeface="Malgun Gothic" panose="020B0503020000020004" charset="-127"/>
              <a:ea typeface="Malgun Gothic" panose="020B0503020000020004" charset="-127"/>
              <a:cs typeface="Noto Sans CJK JP Medium"/>
            </a:endParaRPr>
          </a:p>
          <a:p>
            <a:pPr marL="12700" indent="0">
              <a:lnSpc>
                <a:spcPct val="100000"/>
              </a:lnSpc>
              <a:buFont typeface="Arial" panose="020B0604020202020204"/>
              <a:buNone/>
              <a:tabLst>
                <a:tab pos="297815" algn="l"/>
                <a:tab pos="298450" algn="l"/>
              </a:tabLst>
            </a:pPr>
            <a:r>
              <a:rPr sz="2400" b="0" spc="260" dirty="0">
                <a:solidFill>
                  <a:schemeClr val="bg1"/>
                </a:solidFill>
                <a:latin typeface="Malgun Gothic" panose="020B0503020000020004" charset="-127"/>
                <a:ea typeface="Malgun Gothic" panose="020B0503020000020004" charset="-127"/>
                <a:cs typeface="Noto Sans CJK JP Medium"/>
              </a:rPr>
              <a:t>HOW </a:t>
            </a:r>
            <a:r>
              <a:rPr lang="en-US" sz="2400" b="0" spc="260" dirty="0">
                <a:solidFill>
                  <a:schemeClr val="bg1"/>
                </a:solidFill>
                <a:latin typeface="Malgun Gothic" panose="020B0503020000020004" charset="-127"/>
                <a:ea typeface="Malgun Gothic" panose="020B0503020000020004" charset="-127"/>
                <a:cs typeface="Noto Sans CJK JP Medium"/>
              </a:rPr>
              <a:t>IT WORKS</a:t>
            </a:r>
            <a:endParaRPr sz="2400">
              <a:solidFill>
                <a:schemeClr val="bg1"/>
              </a:solidFill>
              <a:latin typeface="Malgun Gothic" panose="020B0503020000020004" charset="-127"/>
              <a:ea typeface="Malgun Gothic" panose="020B0503020000020004" charset="-127"/>
              <a:cs typeface="Noto Sans CJK JP Medium"/>
            </a:endParaRPr>
          </a:p>
          <a:p>
            <a:pPr marL="12700" indent="0">
              <a:lnSpc>
                <a:spcPts val="2830"/>
              </a:lnSpc>
              <a:buFont typeface="Arial" panose="020B0604020202020204"/>
              <a:buNone/>
              <a:tabLst>
                <a:tab pos="297815" algn="l"/>
                <a:tab pos="298450" algn="l"/>
              </a:tabLst>
            </a:pPr>
            <a:r>
              <a:rPr sz="2400" b="0" spc="150" dirty="0">
                <a:solidFill>
                  <a:schemeClr val="bg1"/>
                </a:solidFill>
                <a:latin typeface="Malgun Gothic" panose="020B0503020000020004" charset="-127"/>
                <a:ea typeface="Malgun Gothic" panose="020B0503020000020004" charset="-127"/>
                <a:cs typeface="Noto Sans CJK JP Medium"/>
              </a:rPr>
              <a:t>DECISION-MAKING </a:t>
            </a:r>
            <a:r>
              <a:rPr lang="en-US" sz="2400" b="0" spc="150" dirty="0">
                <a:solidFill>
                  <a:schemeClr val="bg1"/>
                </a:solidFill>
                <a:latin typeface="Malgun Gothic" panose="020B0503020000020004" charset="-127"/>
                <a:ea typeface="Malgun Gothic" panose="020B0503020000020004" charset="-127"/>
                <a:cs typeface="Noto Sans CJK JP Medium"/>
              </a:rPr>
              <a:t>WORKFLOW</a:t>
            </a:r>
            <a:endParaRPr lang="en-US" sz="2400" b="0" spc="150" dirty="0">
              <a:solidFill>
                <a:schemeClr val="bg1"/>
              </a:solidFill>
              <a:latin typeface="Malgun Gothic" panose="020B0503020000020004" charset="-127"/>
              <a:ea typeface="Malgun Gothic" panose="020B0503020000020004" charset="-127"/>
              <a:cs typeface="Noto Sans CJK JP Medium"/>
            </a:endParaRPr>
          </a:p>
          <a:p>
            <a:pPr marL="12700" indent="0">
              <a:lnSpc>
                <a:spcPts val="2830"/>
              </a:lnSpc>
              <a:buFont typeface="Arial" panose="020B0604020202020204"/>
              <a:buNone/>
              <a:tabLst>
                <a:tab pos="297815" algn="l"/>
                <a:tab pos="298450" algn="l"/>
              </a:tabLst>
            </a:pPr>
            <a:r>
              <a:rPr lang="en-US" sz="2400">
                <a:solidFill>
                  <a:schemeClr val="bg1"/>
                </a:solidFill>
                <a:latin typeface="Malgun Gothic" panose="020B0503020000020004" charset="-127"/>
                <a:ea typeface="Malgun Gothic" panose="020B0503020000020004" charset="-127"/>
                <a:cs typeface="Noto Sans CJK JP Medium"/>
              </a:rPr>
              <a:t>TRAINING &amp; PREDICTION</a:t>
            </a:r>
            <a:endParaRPr lang="en-US" sz="2400">
              <a:solidFill>
                <a:schemeClr val="bg1"/>
              </a:solidFill>
              <a:latin typeface="Malgun Gothic" panose="020B0503020000020004" charset="-127"/>
              <a:ea typeface="Malgun Gothic" panose="020B0503020000020004" charset="-127"/>
              <a:cs typeface="Noto Sans CJK JP Medium"/>
            </a:endParaRPr>
          </a:p>
          <a:p>
            <a:pPr marL="12700" indent="0">
              <a:lnSpc>
                <a:spcPts val="2830"/>
              </a:lnSpc>
              <a:buFont typeface="Arial" panose="020B0604020202020204"/>
              <a:buNone/>
              <a:tabLst>
                <a:tab pos="297815" algn="l"/>
                <a:tab pos="298450" algn="l"/>
              </a:tabLst>
            </a:pPr>
            <a:r>
              <a:rPr lang="en-US" sz="2400">
                <a:solidFill>
                  <a:schemeClr val="bg1"/>
                </a:solidFill>
                <a:latin typeface="Malgun Gothic" panose="020B0503020000020004" charset="-127"/>
                <a:ea typeface="Malgun Gothic" panose="020B0503020000020004" charset="-127"/>
                <a:cs typeface="Noto Sans CJK JP Medium"/>
              </a:rPr>
              <a:t>MODEL DEPLOYMENT USING FLASK</a:t>
            </a:r>
            <a:endParaRPr sz="2400">
              <a:solidFill>
                <a:schemeClr val="bg1"/>
              </a:solidFill>
              <a:latin typeface="Malgun Gothic" panose="020B0503020000020004" charset="-127"/>
              <a:ea typeface="Malgun Gothic" panose="020B0503020000020004" charset="-127"/>
              <a:cs typeface="Noto Sans CJK JP Medium"/>
            </a:endParaRPr>
          </a:p>
          <a:p>
            <a:pPr marL="12065" indent="0">
              <a:lnSpc>
                <a:spcPts val="2940"/>
              </a:lnSpc>
              <a:buSzPct val="96000"/>
              <a:buFont typeface="Arial" panose="020B0604020202020204"/>
              <a:buNone/>
              <a:tabLst>
                <a:tab pos="272415" algn="l"/>
                <a:tab pos="273050" algn="l"/>
              </a:tabLst>
            </a:pPr>
            <a:r>
              <a:rPr lang="en-US" sz="2400" b="0" spc="125" dirty="0">
                <a:solidFill>
                  <a:schemeClr val="bg1"/>
                </a:solidFill>
                <a:latin typeface="Malgun Gothic" panose="020B0503020000020004" charset="-127"/>
                <a:ea typeface="Malgun Gothic" panose="020B0503020000020004" charset="-127"/>
                <a:cs typeface="Noto Sans CJK JP Medium"/>
              </a:rPr>
              <a:t>SWOT ANALYSIS</a:t>
            </a:r>
            <a:endParaRPr sz="2400">
              <a:solidFill>
                <a:schemeClr val="bg1"/>
              </a:solidFill>
              <a:latin typeface="Malgun Gothic" panose="020B0503020000020004" charset="-127"/>
              <a:ea typeface="Malgun Gothic" panose="020B0503020000020004" charset="-127"/>
              <a:cs typeface="Noto Sans CJK JP Medium"/>
            </a:endParaRPr>
          </a:p>
          <a:p>
            <a:pPr marL="12700" indent="0">
              <a:lnSpc>
                <a:spcPct val="100000"/>
              </a:lnSpc>
              <a:buFont typeface="Arial" panose="020B0604020202020204"/>
              <a:buNone/>
              <a:tabLst>
                <a:tab pos="297815" algn="l"/>
                <a:tab pos="298450" algn="l"/>
              </a:tabLst>
            </a:pPr>
            <a:r>
              <a:rPr lang="en-US" sz="2400" b="0" spc="160" dirty="0">
                <a:solidFill>
                  <a:schemeClr val="bg1"/>
                </a:solidFill>
                <a:latin typeface="Malgun Gothic" panose="020B0503020000020004" charset="-127"/>
                <a:ea typeface="Malgun Gothic" panose="020B0503020000020004" charset="-127"/>
                <a:cs typeface="Noto Sans CJK JP Medium"/>
              </a:rPr>
              <a:t>POSSIBLE </a:t>
            </a:r>
            <a:r>
              <a:rPr sz="2400" b="0" spc="160" dirty="0">
                <a:solidFill>
                  <a:schemeClr val="bg1"/>
                </a:solidFill>
                <a:latin typeface="Malgun Gothic" panose="020B0503020000020004" charset="-127"/>
                <a:ea typeface="Malgun Gothic" panose="020B0503020000020004" charset="-127"/>
                <a:cs typeface="Noto Sans CJK JP Medium"/>
              </a:rPr>
              <a:t>ADVANCEMENT</a:t>
            </a:r>
            <a:r>
              <a:rPr lang="en-US" sz="2400" b="0" spc="160" dirty="0">
                <a:solidFill>
                  <a:schemeClr val="bg1"/>
                </a:solidFill>
                <a:latin typeface="Malgun Gothic" panose="020B0503020000020004" charset="-127"/>
                <a:ea typeface="Malgun Gothic" panose="020B0503020000020004" charset="-127"/>
                <a:cs typeface="Noto Sans CJK JP Medium"/>
              </a:rPr>
              <a:t>S</a:t>
            </a:r>
            <a:endParaRPr sz="2400" b="0" spc="160" dirty="0">
              <a:solidFill>
                <a:schemeClr val="bg1"/>
              </a:solidFill>
              <a:latin typeface="Malgun Gothic" panose="020B0503020000020004" charset="-127"/>
              <a:ea typeface="Malgun Gothic" panose="020B0503020000020004" charset="-127"/>
              <a:cs typeface="Noto Sans CJK JP Medium"/>
            </a:endParaRPr>
          </a:p>
          <a:p>
            <a:pPr marL="12700" indent="0">
              <a:lnSpc>
                <a:spcPct val="100000"/>
              </a:lnSpc>
              <a:buFont typeface="Arial" panose="020B0604020202020204"/>
              <a:buNone/>
              <a:tabLst>
                <a:tab pos="297815" algn="l"/>
                <a:tab pos="298450" algn="l"/>
              </a:tabLst>
            </a:pPr>
            <a:r>
              <a:rPr lang="en-US" sz="2400" b="0" spc="160" dirty="0">
                <a:solidFill>
                  <a:schemeClr val="bg1"/>
                </a:solidFill>
                <a:latin typeface="Malgun Gothic" panose="020B0503020000020004" charset="-127"/>
                <a:ea typeface="Malgun Gothic" panose="020B0503020000020004" charset="-127"/>
                <a:cs typeface="Noto Sans CJK JP Medium"/>
              </a:rPr>
              <a:t>REFERENCE</a:t>
            </a:r>
            <a:r>
              <a:rPr sz="2400" b="0" spc="160" dirty="0">
                <a:solidFill>
                  <a:schemeClr val="bg1"/>
                </a:solidFill>
                <a:latin typeface="Malgun Gothic" panose="020B0503020000020004" charset="-127"/>
                <a:ea typeface="Malgun Gothic" panose="020B0503020000020004" charset="-127"/>
                <a:cs typeface="Noto Sans CJK JP Medium"/>
              </a:rPr>
              <a:t>S</a:t>
            </a:r>
            <a:endParaRPr lang="en-US" sz="2400" b="0" spc="160" dirty="0">
              <a:solidFill>
                <a:schemeClr val="bg1"/>
              </a:solidFill>
              <a:latin typeface="Malgun Gothic" panose="020B0503020000020004" charset="-127"/>
              <a:ea typeface="Malgun Gothic" panose="020B0503020000020004" charset="-127"/>
              <a:cs typeface="Noto Sans CJK JP Medium"/>
            </a:endParaRPr>
          </a:p>
        </p:txBody>
      </p:sp>
      <p:sp>
        <p:nvSpPr>
          <p:cNvPr id="7" name="object 4"/>
          <p:cNvSpPr/>
          <p:nvPr/>
        </p:nvSpPr>
        <p:spPr>
          <a:xfrm>
            <a:off x="8553450" y="0"/>
            <a:ext cx="3639185" cy="6858000"/>
          </a:xfrm>
          <a:custGeom>
            <a:avLst/>
            <a:gdLst/>
            <a:ahLst/>
            <a:cxnLst/>
            <a:rect l="l" t="t" r="r" b="b"/>
            <a:pathLst>
              <a:path w="841375" h="1527175">
                <a:moveTo>
                  <a:pt x="841247" y="1527048"/>
                </a:moveTo>
                <a:lnTo>
                  <a:pt x="0" y="1527048"/>
                </a:lnTo>
                <a:lnTo>
                  <a:pt x="0" y="0"/>
                </a:lnTo>
                <a:lnTo>
                  <a:pt x="841247" y="0"/>
                </a:lnTo>
                <a:lnTo>
                  <a:pt x="841247" y="1527048"/>
                </a:lnTo>
                <a:close/>
              </a:path>
            </a:pathLst>
          </a:custGeom>
          <a:solidFill>
            <a:schemeClr val="tx1">
              <a:lumMod val="50000"/>
              <a:lumOff val="50000"/>
            </a:schemeClr>
          </a:solidFill>
        </p:spPr>
        <p:txBody>
          <a:bodyPr wrap="square" lIns="0" tIns="0" rIns="0" bIns="0" rtlCol="0"/>
          <a:p/>
        </p:txBody>
      </p:sp>
      <p:sp>
        <p:nvSpPr>
          <p:cNvPr id="8" name="object 3"/>
          <p:cNvSpPr/>
          <p:nvPr/>
        </p:nvSpPr>
        <p:spPr>
          <a:xfrm>
            <a:off x="847090" y="2679700"/>
            <a:ext cx="1036955" cy="2405380"/>
          </a:xfrm>
          <a:custGeom>
            <a:avLst/>
            <a:gdLst/>
            <a:ahLst/>
            <a:cxnLst/>
            <a:rect l="l" t="t" r="r" b="b"/>
            <a:pathLst>
              <a:path w="841375" h="1938655">
                <a:moveTo>
                  <a:pt x="841247" y="1938527"/>
                </a:moveTo>
                <a:lnTo>
                  <a:pt x="0" y="1938527"/>
                </a:lnTo>
                <a:lnTo>
                  <a:pt x="0" y="0"/>
                </a:lnTo>
                <a:lnTo>
                  <a:pt x="841247" y="0"/>
                </a:lnTo>
                <a:lnTo>
                  <a:pt x="841247" y="1938527"/>
                </a:lnTo>
                <a:close/>
              </a:path>
            </a:pathLst>
          </a:custGeom>
          <a:solidFill>
            <a:schemeClr val="tx1">
              <a:lumMod val="65000"/>
              <a:lumOff val="35000"/>
            </a:schemeClr>
          </a:solidFill>
        </p:spPr>
        <p:txBody>
          <a:bodyPr wrap="square" lIns="0" tIns="0" rIns="0" bIns="0" rtlCol="0"/>
          <a:p/>
        </p:txBody>
      </p:sp>
      <p:sp>
        <p:nvSpPr>
          <p:cNvPr id="5" name="object 5"/>
          <p:cNvSpPr txBox="1"/>
          <p:nvPr/>
        </p:nvSpPr>
        <p:spPr>
          <a:xfrm>
            <a:off x="1204595" y="3160395"/>
            <a:ext cx="461645" cy="1648460"/>
          </a:xfrm>
          <a:prstGeom prst="rect">
            <a:avLst/>
          </a:prstGeom>
        </p:spPr>
        <p:txBody>
          <a:bodyPr vert="vert" wrap="square" lIns="0" tIns="30480" rIns="0" bIns="0" rtlCol="0">
            <a:spAutoFit/>
          </a:bodyPr>
          <a:lstStyle/>
          <a:p>
            <a:pPr marL="12700">
              <a:lnSpc>
                <a:spcPct val="100000"/>
              </a:lnSpc>
              <a:spcBef>
                <a:spcPts val="240"/>
              </a:spcBef>
            </a:pPr>
            <a:r>
              <a:rPr sz="3000" b="1" spc="-5" dirty="0">
                <a:solidFill>
                  <a:srgbClr val="FFFFFF"/>
                </a:solidFill>
                <a:latin typeface="Malgun Gothic" panose="020B0503020000020004" charset="-127"/>
                <a:ea typeface="Malgun Gothic" panose="020B0503020000020004" charset="-127"/>
                <a:cs typeface="Noto Sans CJK JP Medium"/>
              </a:rPr>
              <a:t>Con</a:t>
            </a:r>
            <a:r>
              <a:rPr sz="3000" b="1" spc="-15" dirty="0">
                <a:solidFill>
                  <a:srgbClr val="FFFFFF"/>
                </a:solidFill>
                <a:latin typeface="Malgun Gothic" panose="020B0503020000020004" charset="-127"/>
                <a:ea typeface="Malgun Gothic" panose="020B0503020000020004" charset="-127"/>
                <a:cs typeface="Noto Sans CJK JP Medium"/>
              </a:rPr>
              <a:t>t</a:t>
            </a:r>
            <a:r>
              <a:rPr sz="3000" b="1" spc="-5" dirty="0">
                <a:solidFill>
                  <a:srgbClr val="FFFFFF"/>
                </a:solidFill>
                <a:latin typeface="Malgun Gothic" panose="020B0503020000020004" charset="-127"/>
                <a:ea typeface="Malgun Gothic" panose="020B0503020000020004" charset="-127"/>
                <a:cs typeface="Noto Sans CJK JP Medium"/>
              </a:rPr>
              <a:t>en</a:t>
            </a:r>
            <a:r>
              <a:rPr sz="3000" b="1" dirty="0">
                <a:solidFill>
                  <a:srgbClr val="FFFFFF"/>
                </a:solidFill>
                <a:latin typeface="Malgun Gothic" panose="020B0503020000020004" charset="-127"/>
                <a:ea typeface="Malgun Gothic" panose="020B0503020000020004" charset="-127"/>
                <a:cs typeface="Noto Sans CJK JP Medium"/>
              </a:rPr>
              <a:t>t</a:t>
            </a:r>
            <a:r>
              <a:rPr sz="2400" b="0" dirty="0">
                <a:solidFill>
                  <a:srgbClr val="FFFFFF"/>
                </a:solidFill>
                <a:latin typeface="Noto Sans CJK JP Medium"/>
                <a:cs typeface="Noto Sans CJK JP Medium"/>
              </a:rPr>
              <a:t>s</a:t>
            </a:r>
            <a:endParaRPr sz="2400">
              <a:latin typeface="Noto Sans CJK JP Medium"/>
              <a:cs typeface="Noto Sans CJK JP Medium"/>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流程图: 过程 5"/>
          <p:cNvSpPr/>
          <p:nvPr/>
        </p:nvSpPr>
        <p:spPr>
          <a:xfrm>
            <a:off x="635" y="0"/>
            <a:ext cx="12191365" cy="6896735"/>
          </a:xfrm>
          <a:prstGeom prst="flowChartProcess">
            <a:avLst/>
          </a:prstGeom>
          <a:gradFill>
            <a:gsLst>
              <a:gs pos="0">
                <a:schemeClr val="tx1">
                  <a:alpha val="40000"/>
                </a:schemeClr>
              </a:gs>
              <a:gs pos="71000">
                <a:schemeClr val="tx1">
                  <a:alpha val="80000"/>
                </a:schemeClr>
              </a:gs>
              <a:gs pos="93000">
                <a:schemeClr val="tx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6" name="object 6"/>
          <p:cNvSpPr txBox="1"/>
          <p:nvPr/>
        </p:nvSpPr>
        <p:spPr>
          <a:xfrm>
            <a:off x="415290" y="464185"/>
            <a:ext cx="11355070" cy="6198870"/>
          </a:xfrm>
          <a:prstGeom prst="rect">
            <a:avLst/>
          </a:prstGeom>
        </p:spPr>
        <p:txBody>
          <a:bodyPr vert="horz" wrap="square" lIns="0" tIns="12700" rIns="0" bIns="0" rtlCol="0">
            <a:spAutoFit/>
          </a:bodyPr>
          <a:lstStyle/>
          <a:p>
            <a:pPr marL="12700" indent="0" algn="ctr">
              <a:lnSpc>
                <a:spcPct val="100000"/>
              </a:lnSpc>
              <a:spcBef>
                <a:spcPts val="100"/>
              </a:spcBef>
              <a:buFont typeface="Arial" panose="020B0604020202020204"/>
              <a:buNone/>
              <a:tabLst>
                <a:tab pos="297815" algn="l"/>
                <a:tab pos="298450" algn="l"/>
                <a:tab pos="2000885" algn="l"/>
              </a:tabLst>
            </a:pPr>
            <a:r>
              <a:rPr lang="en-US" sz="3600">
                <a:solidFill>
                  <a:schemeClr val="accent4">
                    <a:lumMod val="60000"/>
                    <a:lumOff val="40000"/>
                  </a:schemeClr>
                </a:solidFill>
                <a:sym typeface="+mn-ea"/>
              </a:rPr>
              <a:t>What is Flask?</a:t>
            </a:r>
            <a:endParaRPr lang="en-US" sz="3600">
              <a:solidFill>
                <a:schemeClr val="accent4">
                  <a:lumMod val="60000"/>
                  <a:lumOff val="40000"/>
                </a:schemeClr>
              </a:solidFill>
              <a:sym typeface="+mn-ea"/>
            </a:endParaRPr>
          </a:p>
          <a:p>
            <a:pPr marL="12700" indent="0">
              <a:lnSpc>
                <a:spcPct val="100000"/>
              </a:lnSpc>
              <a:spcBef>
                <a:spcPts val="100"/>
              </a:spcBef>
              <a:buFont typeface="Arial" panose="020B0604020202020204"/>
              <a:buNone/>
              <a:tabLst>
                <a:tab pos="297815" algn="l"/>
                <a:tab pos="298450" algn="l"/>
                <a:tab pos="2000885" algn="l"/>
              </a:tabLst>
            </a:pPr>
            <a:endParaRPr lang="en-US" sz="2400">
              <a:solidFill>
                <a:schemeClr val="accent4">
                  <a:lumMod val="60000"/>
                  <a:lumOff val="40000"/>
                </a:schemeClr>
              </a:solidFill>
            </a:endParaRPr>
          </a:p>
          <a:p>
            <a:pPr marL="12700" indent="0">
              <a:lnSpc>
                <a:spcPct val="100000"/>
              </a:lnSpc>
              <a:spcBef>
                <a:spcPts val="100"/>
              </a:spcBef>
              <a:buFont typeface="Arial" panose="020B0604020202020204"/>
              <a:buNone/>
              <a:tabLst>
                <a:tab pos="297815" algn="l"/>
                <a:tab pos="298450" algn="l"/>
                <a:tab pos="2000885" algn="l"/>
              </a:tabLst>
            </a:pPr>
            <a:endParaRPr lang="en-US" sz="2400">
              <a:solidFill>
                <a:schemeClr val="accent4">
                  <a:lumMod val="60000"/>
                  <a:lumOff val="40000"/>
                </a:schemeClr>
              </a:solidFill>
            </a:endParaRPr>
          </a:p>
          <a:p>
            <a:pPr marL="12700" indent="0">
              <a:lnSpc>
                <a:spcPct val="100000"/>
              </a:lnSpc>
              <a:spcBef>
                <a:spcPts val="100"/>
              </a:spcBef>
              <a:buFont typeface="Arial" panose="020B0604020202020204"/>
              <a:buNone/>
              <a:tabLst>
                <a:tab pos="297815" algn="l"/>
                <a:tab pos="298450" algn="l"/>
                <a:tab pos="2000885" algn="l"/>
              </a:tabLst>
            </a:pPr>
            <a:endParaRPr lang="en-US" sz="2400">
              <a:solidFill>
                <a:schemeClr val="accent4">
                  <a:lumMod val="60000"/>
                  <a:lumOff val="40000"/>
                </a:schemeClr>
              </a:solidFill>
            </a:endParaRPr>
          </a:p>
          <a:p>
            <a:pPr marL="12700" indent="0">
              <a:lnSpc>
                <a:spcPct val="100000"/>
              </a:lnSpc>
              <a:spcBef>
                <a:spcPts val="100"/>
              </a:spcBef>
              <a:buFont typeface="Arial" panose="020B0604020202020204"/>
              <a:buNone/>
              <a:tabLst>
                <a:tab pos="297815" algn="l"/>
                <a:tab pos="298450" algn="l"/>
                <a:tab pos="2000885" algn="l"/>
              </a:tabLst>
            </a:pPr>
            <a:endParaRPr lang="en-US" sz="2400">
              <a:solidFill>
                <a:schemeClr val="accent4">
                  <a:lumMod val="60000"/>
                  <a:lumOff val="40000"/>
                </a:schemeClr>
              </a:solidFill>
            </a:endParaRPr>
          </a:p>
          <a:p>
            <a:pPr marL="12700" indent="0">
              <a:lnSpc>
                <a:spcPct val="100000"/>
              </a:lnSpc>
              <a:spcBef>
                <a:spcPts val="100"/>
              </a:spcBef>
              <a:buFont typeface="Arial" panose="020B0604020202020204"/>
              <a:buNone/>
              <a:tabLst>
                <a:tab pos="297815" algn="l"/>
                <a:tab pos="298450" algn="l"/>
                <a:tab pos="2000885" algn="l"/>
              </a:tabLst>
            </a:pPr>
            <a:endParaRPr lang="en-US" sz="2000">
              <a:solidFill>
                <a:schemeClr val="bg1"/>
              </a:solidFill>
            </a:endParaRPr>
          </a:p>
          <a:p>
            <a:pPr marL="12700" indent="0" algn="just">
              <a:lnSpc>
                <a:spcPct val="100000"/>
              </a:lnSpc>
              <a:spcBef>
                <a:spcPts val="100"/>
              </a:spcBef>
              <a:buFont typeface="Arial" panose="020B0604020202020204"/>
              <a:buNone/>
              <a:tabLst>
                <a:tab pos="297815" algn="l"/>
                <a:tab pos="298450" algn="l"/>
                <a:tab pos="2000885" algn="l"/>
              </a:tabLst>
            </a:pPr>
            <a:r>
              <a:rPr lang="en-US" sz="2000">
                <a:solidFill>
                  <a:schemeClr val="bg1"/>
                </a:solidFill>
                <a:sym typeface="+mn-ea"/>
              </a:rPr>
              <a:t>Flask is a web application framework written in Python. It has multiple modules that make it easier for a web developer to write applications without having to worry about the details like protocol management, thread management, etc.</a:t>
            </a:r>
            <a:endParaRPr lang="en-US" sz="2000">
              <a:solidFill>
                <a:schemeClr val="bg1"/>
              </a:solidFill>
              <a:sym typeface="+mn-ea"/>
            </a:endParaRPr>
          </a:p>
          <a:p>
            <a:pPr marL="12700" indent="0" algn="just">
              <a:lnSpc>
                <a:spcPct val="100000"/>
              </a:lnSpc>
              <a:spcBef>
                <a:spcPts val="100"/>
              </a:spcBef>
              <a:buFont typeface="Arial" panose="020B0604020202020204"/>
              <a:buNone/>
              <a:tabLst>
                <a:tab pos="297815" algn="l"/>
                <a:tab pos="298450" algn="l"/>
                <a:tab pos="2000885" algn="l"/>
              </a:tabLst>
            </a:pPr>
            <a:endParaRPr lang="en-US" sz="2000">
              <a:solidFill>
                <a:schemeClr val="bg1"/>
              </a:solidFill>
            </a:endParaRPr>
          </a:p>
          <a:p>
            <a:pPr marL="12700" indent="0" algn="just">
              <a:lnSpc>
                <a:spcPct val="100000"/>
              </a:lnSpc>
              <a:spcBef>
                <a:spcPts val="100"/>
              </a:spcBef>
              <a:buFont typeface="Arial" panose="020B0604020202020204"/>
              <a:buNone/>
              <a:tabLst>
                <a:tab pos="297815" algn="l"/>
                <a:tab pos="298450" algn="l"/>
                <a:tab pos="2000885" algn="l"/>
              </a:tabLst>
            </a:pPr>
            <a:endParaRPr lang="en-US" sz="2000">
              <a:solidFill>
                <a:schemeClr val="bg1"/>
              </a:solidFill>
            </a:endParaRPr>
          </a:p>
          <a:p>
            <a:pPr marL="355600" indent="-342900" algn="just">
              <a:lnSpc>
                <a:spcPct val="100000"/>
              </a:lnSpc>
              <a:spcBef>
                <a:spcPts val="100"/>
              </a:spcBef>
              <a:buFont typeface="Arial" panose="020B0604020202020204" pitchFamily="34" charset="0"/>
              <a:buChar char="•"/>
              <a:tabLst>
                <a:tab pos="297815" algn="l"/>
                <a:tab pos="298450" algn="l"/>
                <a:tab pos="2000885" algn="l"/>
              </a:tabLst>
            </a:pPr>
            <a:r>
              <a:rPr lang="en-US" sz="2000">
                <a:solidFill>
                  <a:schemeClr val="bg1"/>
                </a:solidFill>
                <a:sym typeface="+mn-ea"/>
              </a:rPr>
              <a:t>Flask gives us a variety of choices for developing web applications and it gives us the necessary tools and libraries that allow us to build a web application.</a:t>
            </a:r>
            <a:endParaRPr lang="en-US" sz="2000">
              <a:solidFill>
                <a:schemeClr val="bg1"/>
              </a:solidFill>
              <a:sym typeface="+mn-ea"/>
            </a:endParaRPr>
          </a:p>
          <a:p>
            <a:pPr marL="12700" indent="0" algn="just">
              <a:lnSpc>
                <a:spcPct val="100000"/>
              </a:lnSpc>
              <a:spcBef>
                <a:spcPts val="100"/>
              </a:spcBef>
              <a:buFont typeface="Arial" panose="020B0604020202020204" pitchFamily="34" charset="0"/>
              <a:buNone/>
              <a:tabLst>
                <a:tab pos="297815" algn="l"/>
                <a:tab pos="298450" algn="l"/>
                <a:tab pos="2000885" algn="l"/>
              </a:tabLst>
            </a:pPr>
            <a:endParaRPr lang="en-US" sz="2000">
              <a:solidFill>
                <a:schemeClr val="bg1"/>
              </a:solidFill>
              <a:sym typeface="+mn-ea"/>
            </a:endParaRPr>
          </a:p>
          <a:p>
            <a:pPr marL="355600" indent="-342900" algn="just">
              <a:lnSpc>
                <a:spcPct val="100000"/>
              </a:lnSpc>
              <a:spcBef>
                <a:spcPts val="100"/>
              </a:spcBef>
              <a:buFont typeface="Arial" panose="020B0604020202020204" pitchFamily="34" charset="0"/>
              <a:buChar char="•"/>
              <a:tabLst>
                <a:tab pos="297815" algn="l"/>
                <a:tab pos="298450" algn="l"/>
                <a:tab pos="2000885" algn="l"/>
              </a:tabLst>
            </a:pPr>
            <a:r>
              <a:rPr lang="en-US" sz="2000">
                <a:solidFill>
                  <a:schemeClr val="bg1"/>
                </a:solidFill>
              </a:rPr>
              <a:t>We will write code that will take care of the server side processing. Our code will receive requests. It will figure out what those requests are dealing with and what they are asking. It will also figure out what response to send to the user.</a:t>
            </a:r>
            <a:endParaRPr lang="en-US" sz="2000">
              <a:solidFill>
                <a:schemeClr val="bg1"/>
              </a:solidFill>
            </a:endParaRPr>
          </a:p>
          <a:p>
            <a:pPr marL="12700" indent="0">
              <a:lnSpc>
                <a:spcPct val="100000"/>
              </a:lnSpc>
              <a:spcBef>
                <a:spcPts val="100"/>
              </a:spcBef>
              <a:buFont typeface="Arial" panose="020B0604020202020204"/>
              <a:buNone/>
              <a:tabLst>
                <a:tab pos="297815" algn="l"/>
                <a:tab pos="298450" algn="l"/>
                <a:tab pos="2000885" algn="l"/>
              </a:tabLst>
            </a:pPr>
            <a:endParaRPr lang="en-US" sz="2000" b="0" spc="160" dirty="0">
              <a:solidFill>
                <a:schemeClr val="bg1"/>
              </a:solidFill>
              <a:latin typeface="Malgun Gothic" panose="020B0503020000020004" charset="-127"/>
              <a:ea typeface="Malgun Gothic" panose="020B0503020000020004" charset="-127"/>
              <a:cs typeface="Noto Sans CJK JP Medium"/>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6" name="Text Box 5"/>
          <p:cNvSpPr txBox="1"/>
          <p:nvPr/>
        </p:nvSpPr>
        <p:spPr>
          <a:xfrm>
            <a:off x="5454015" y="3868420"/>
            <a:ext cx="6157595" cy="2306955"/>
          </a:xfrm>
          <a:prstGeom prst="rect">
            <a:avLst/>
          </a:prstGeom>
          <a:noFill/>
        </p:spPr>
        <p:txBody>
          <a:bodyPr wrap="square" rtlCol="0">
            <a:spAutoFit/>
          </a:bodyPr>
          <a:p>
            <a:r>
              <a:rPr lang="en-US" sz="3200" b="1">
                <a:latin typeface="Malgun Gothic" panose="020B0503020000020004" charset="-127"/>
                <a:ea typeface="Malgun Gothic" panose="020B0503020000020004" charset="-127"/>
              </a:rPr>
              <a:t>This is how API will Work </a:t>
            </a:r>
            <a:endParaRPr lang="en-US" sz="3200" b="1">
              <a:latin typeface="Malgun Gothic" panose="020B0503020000020004" charset="-127"/>
              <a:ea typeface="Malgun Gothic" panose="020B0503020000020004" charset="-127"/>
            </a:endParaRPr>
          </a:p>
          <a:p>
            <a:endParaRPr lang="en-US" sz="2800" b="1">
              <a:latin typeface="Malgun Gothic" panose="020B0503020000020004" charset="-127"/>
              <a:ea typeface="Malgun Gothic" panose="020B0503020000020004" charset="-127"/>
            </a:endParaRPr>
          </a:p>
          <a:p>
            <a:r>
              <a:rPr lang="en-US" sz="2800">
                <a:latin typeface="Malgun Gothic" panose="020B0503020000020004" charset="-127"/>
                <a:ea typeface="Malgun Gothic" panose="020B0503020000020004" charset="-127"/>
              </a:rPr>
              <a:t>At first it will ask for image to be uploaded so that  a caption can be generated</a:t>
            </a:r>
            <a:endParaRPr lang="en-US" sz="2800">
              <a:latin typeface="Malgun Gothic" panose="020B0503020000020004" charset="-127"/>
              <a:ea typeface="Malgun Gothic" panose="020B0503020000020004" charset="-127"/>
            </a:endParaRPr>
          </a:p>
        </p:txBody>
      </p:sp>
      <p:cxnSp>
        <p:nvCxnSpPr>
          <p:cNvPr id="8" name="Curved Connector 7"/>
          <p:cNvCxnSpPr/>
          <p:nvPr/>
        </p:nvCxnSpPr>
        <p:spPr>
          <a:xfrm rot="16200000" flipV="1">
            <a:off x="3930015" y="3920490"/>
            <a:ext cx="1482090" cy="1377950"/>
          </a:xfrm>
          <a:prstGeom prst="curvedConnector3">
            <a:avLst>
              <a:gd name="adj1" fmla="val 49957"/>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7" name="Text Box 6"/>
          <p:cNvSpPr txBox="1"/>
          <p:nvPr/>
        </p:nvSpPr>
        <p:spPr>
          <a:xfrm>
            <a:off x="6563360" y="3161665"/>
            <a:ext cx="5302885" cy="3415030"/>
          </a:xfrm>
          <a:prstGeom prst="rect">
            <a:avLst/>
          </a:prstGeom>
          <a:noFill/>
        </p:spPr>
        <p:txBody>
          <a:bodyPr wrap="square" rtlCol="0">
            <a:spAutoFit/>
          </a:bodyPr>
          <a:p>
            <a:r>
              <a:rPr lang="en-US">
                <a:latin typeface="Malgun Gothic" panose="020B0503020000020004" charset="-127"/>
                <a:ea typeface="Malgun Gothic" panose="020B0503020000020004" charset="-127"/>
              </a:rPr>
              <a:t>After uploading of image , our local server work on our local port available in our system and image will be sent for preprocessing.</a:t>
            </a:r>
            <a:endParaRPr lang="en-US">
              <a:latin typeface="Malgun Gothic" panose="020B0503020000020004" charset="-127"/>
              <a:ea typeface="Malgun Gothic" panose="020B0503020000020004" charset="-127"/>
            </a:endParaRPr>
          </a:p>
          <a:p>
            <a:r>
              <a:rPr lang="en-US">
                <a:latin typeface="Malgun Gothic" panose="020B0503020000020004" charset="-127"/>
                <a:ea typeface="Malgun Gothic" panose="020B0503020000020004" charset="-127"/>
              </a:rPr>
              <a:t> </a:t>
            </a:r>
            <a:endParaRPr lang="en-US">
              <a:latin typeface="Malgun Gothic" panose="020B0503020000020004" charset="-127"/>
              <a:ea typeface="Malgun Gothic" panose="020B0503020000020004" charset="-127"/>
            </a:endParaRPr>
          </a:p>
          <a:p>
            <a:endParaRPr lang="en-US">
              <a:latin typeface="Malgun Gothic" panose="020B0503020000020004" charset="-127"/>
              <a:ea typeface="Malgun Gothic" panose="020B0503020000020004" charset="-127"/>
            </a:endParaRPr>
          </a:p>
          <a:p>
            <a:endParaRPr lang="en-US">
              <a:latin typeface="Malgun Gothic" panose="020B0503020000020004" charset="-127"/>
              <a:ea typeface="Malgun Gothic" panose="020B0503020000020004" charset="-127"/>
            </a:endParaRPr>
          </a:p>
          <a:p>
            <a:endParaRPr lang="en-US">
              <a:latin typeface="Malgun Gothic" panose="020B0503020000020004" charset="-127"/>
              <a:ea typeface="Malgun Gothic" panose="020B0503020000020004" charset="-127"/>
            </a:endParaRPr>
          </a:p>
          <a:p>
            <a:endParaRPr lang="en-US">
              <a:latin typeface="Malgun Gothic" panose="020B0503020000020004" charset="-127"/>
              <a:ea typeface="Malgun Gothic" panose="020B0503020000020004" charset="-127"/>
            </a:endParaRPr>
          </a:p>
          <a:p>
            <a:r>
              <a:rPr lang="en-US">
                <a:latin typeface="Malgun Gothic" panose="020B0503020000020004" charset="-127"/>
                <a:ea typeface="Malgun Gothic" panose="020B0503020000020004" charset="-127"/>
              </a:rPr>
              <a:t>After preprocessing image will be passed through Trained and Updated weights which will help in generation of Caption for the image as you can see in image.</a:t>
            </a:r>
            <a:endParaRPr lang="en-US">
              <a:latin typeface="Malgun Gothic" panose="020B0503020000020004" charset="-127"/>
              <a:ea typeface="Malgun Gothic" panose="020B0503020000020004" charset="-127"/>
            </a:endParaRPr>
          </a:p>
        </p:txBody>
      </p:sp>
      <p:sp>
        <p:nvSpPr>
          <p:cNvPr id="6" name="Freeform 5"/>
          <p:cNvSpPr/>
          <p:nvPr/>
        </p:nvSpPr>
        <p:spPr>
          <a:xfrm>
            <a:off x="3692525" y="2270760"/>
            <a:ext cx="4481195" cy="984250"/>
          </a:xfrm>
          <a:custGeom>
            <a:avLst/>
            <a:gdLst>
              <a:gd name="connisteX0" fmla="*/ 4481195 w 4481195"/>
              <a:gd name="connsiteY0" fmla="*/ 903249 h 984529"/>
              <a:gd name="connisteX1" fmla="*/ 2049780 w 4481195"/>
              <a:gd name="connsiteY1" fmla="*/ 279 h 984529"/>
              <a:gd name="connisteX2" fmla="*/ 0 w 4481195"/>
              <a:gd name="connsiteY2" fmla="*/ 984529 h 984529"/>
            </a:gdLst>
            <a:ahLst/>
            <a:cxnLst>
              <a:cxn ang="0">
                <a:pos x="connisteX0" y="connsiteY0"/>
              </a:cxn>
              <a:cxn ang="0">
                <a:pos x="connisteX1" y="connsiteY1"/>
              </a:cxn>
              <a:cxn ang="0">
                <a:pos x="connisteX2" y="connsiteY2"/>
              </a:cxn>
            </a:cxnLst>
            <a:rect l="l" t="t" r="r" b="b"/>
            <a:pathLst>
              <a:path w="4481195" h="984530">
                <a:moveTo>
                  <a:pt x="4481195" y="903250"/>
                </a:moveTo>
                <a:cubicBezTo>
                  <a:pt x="4036060" y="703225"/>
                  <a:pt x="2945765" y="-16230"/>
                  <a:pt x="2049780" y="280"/>
                </a:cubicBezTo>
                <a:cubicBezTo>
                  <a:pt x="1153795" y="16790"/>
                  <a:pt x="361315" y="769900"/>
                  <a:pt x="0" y="9845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8" name="Curved Connector 7"/>
          <p:cNvCxnSpPr/>
          <p:nvPr/>
        </p:nvCxnSpPr>
        <p:spPr>
          <a:xfrm rot="16200000" flipV="1">
            <a:off x="5730240" y="5304155"/>
            <a:ext cx="775970" cy="775970"/>
          </a:xfrm>
          <a:prstGeom prst="curvedConnector3">
            <a:avLst>
              <a:gd name="adj1" fmla="val 4991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2"/>
          </p:cNvCxnSpPr>
          <p:nvPr/>
        </p:nvCxnSpPr>
        <p:spPr>
          <a:xfrm flipH="1">
            <a:off x="3460750" y="3255010"/>
            <a:ext cx="231775" cy="2082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p:sp>
        <p:nvSpPr>
          <p:cNvPr id="2" name="矩形 1"/>
          <p:cNvSpPr/>
          <p:nvPr/>
        </p:nvSpPr>
        <p:spPr>
          <a:xfrm>
            <a:off x="0" y="1740535"/>
            <a:ext cx="12193270" cy="516191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grpSp>
        <p:nvGrpSpPr>
          <p:cNvPr id="55" name="Group 40"/>
          <p:cNvGrpSpPr/>
          <p:nvPr/>
        </p:nvGrpSpPr>
        <p:grpSpPr>
          <a:xfrm>
            <a:off x="554273" y="1739632"/>
            <a:ext cx="2783079" cy="1550417"/>
            <a:chOff x="1441450" y="1485019"/>
            <a:chExt cx="2019300" cy="1124928"/>
          </a:xfrm>
        </p:grpSpPr>
        <p:sp>
          <p:nvSpPr>
            <p:cNvPr id="56" name="Text Placeholder 2"/>
            <p:cNvSpPr txBox="1"/>
            <p:nvPr/>
          </p:nvSpPr>
          <p:spPr>
            <a:xfrm>
              <a:off x="1441450" y="1485019"/>
              <a:ext cx="2019300" cy="285799"/>
            </a:xfrm>
            <a:prstGeom prst="rect">
              <a:avLst/>
            </a:prstGeom>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40000"/>
                </a:lnSpc>
              </a:pPr>
              <a:r>
                <a:rPr lang="en-US" altLang="zh-CN" sz="1800" b="1" dirty="0">
                  <a:solidFill>
                    <a:schemeClr val="accent4">
                      <a:lumMod val="60000"/>
                      <a:lumOff val="40000"/>
                    </a:schemeClr>
                  </a:solidFill>
                  <a:latin typeface="Calibri" panose="020F0502020204030204" charset="0"/>
                  <a:ea typeface="Calibri" panose="020F0502020204030204" charset="0"/>
                  <a:sym typeface="+mn-ea"/>
                </a:rPr>
                <a:t>Strength</a:t>
              </a:r>
              <a:endParaRPr lang="en-US" altLang="zh-CN" sz="1800" b="1" dirty="0">
                <a:solidFill>
                  <a:schemeClr val="accent4">
                    <a:lumMod val="60000"/>
                    <a:lumOff val="40000"/>
                  </a:schemeClr>
                </a:solidFill>
                <a:latin typeface="Calibri" panose="020F0502020204030204" charset="0"/>
                <a:ea typeface="Calibri" panose="020F0502020204030204" charset="0"/>
                <a:sym typeface="+mn-ea"/>
              </a:endParaRPr>
            </a:p>
          </p:txBody>
        </p:sp>
        <p:sp>
          <p:nvSpPr>
            <p:cNvPr id="57" name="Text Placeholder 8"/>
            <p:cNvSpPr txBox="1"/>
            <p:nvPr/>
          </p:nvSpPr>
          <p:spPr>
            <a:xfrm>
              <a:off x="1441450" y="1775301"/>
              <a:ext cx="2019300" cy="834646"/>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00000"/>
                </a:lnSpc>
              </a:pPr>
              <a:r>
                <a:rPr lang="zh-CN" altLang="en-US" sz="1400" dirty="0">
                  <a:solidFill>
                    <a:schemeClr val="bg1"/>
                  </a:solidFill>
                  <a:latin typeface="Calibri" panose="020F0502020204030204" charset="0"/>
                  <a:ea typeface="Calibri" panose="020F0502020204030204" charset="0"/>
                </a:rPr>
                <a:t>The strength of the method is on its end-to-end learning framework</a:t>
              </a:r>
              <a:r>
                <a:rPr lang="en-US" altLang="zh-CN" sz="1400" dirty="0">
                  <a:solidFill>
                    <a:schemeClr val="bg1"/>
                  </a:solidFill>
                  <a:latin typeface="Calibri" panose="020F0502020204030204" charset="0"/>
                  <a:ea typeface="Calibri" panose="020F0502020204030204" charset="0"/>
                </a:rPr>
                <a:t>.</a:t>
              </a:r>
              <a:endParaRPr lang="en-US" altLang="zh-CN" sz="1400" dirty="0">
                <a:solidFill>
                  <a:schemeClr val="bg1"/>
                </a:solidFill>
                <a:latin typeface="Calibri" panose="020F0502020204030204" charset="0"/>
                <a:ea typeface="Calibri" panose="020F0502020204030204" charset="0"/>
              </a:endParaRPr>
            </a:p>
            <a:p>
              <a:pPr>
                <a:lnSpc>
                  <a:spcPct val="100000"/>
                </a:lnSpc>
              </a:pPr>
              <a:r>
                <a:rPr lang="en-US" altLang="zh-CN" sz="1400" dirty="0">
                  <a:solidFill>
                    <a:schemeClr val="bg1"/>
                  </a:solidFill>
                  <a:latin typeface="Calibri" panose="020F0502020204030204" charset="0"/>
                  <a:ea typeface="Calibri" panose="020F0502020204030204" charset="0"/>
                </a:rPr>
                <a:t>Also Model can generate sentences with correct preposition and conjuctions</a:t>
              </a:r>
              <a:r>
                <a:rPr lang="zh-CN" altLang="en-US" sz="1400" dirty="0">
                  <a:solidFill>
                    <a:schemeClr val="bg1"/>
                  </a:solidFill>
                  <a:latin typeface="Calibri" panose="020F0502020204030204" charset="0"/>
                  <a:ea typeface="Calibri" panose="020F0502020204030204" charset="0"/>
                </a:rPr>
                <a:t>
</a:t>
              </a:r>
              <a:endParaRPr lang="zh-CN" altLang="en-US" sz="1400" dirty="0">
                <a:solidFill>
                  <a:schemeClr val="bg1"/>
                </a:solidFill>
                <a:latin typeface="Calibri" panose="020F0502020204030204" charset="0"/>
                <a:ea typeface="Calibri" panose="020F0502020204030204" charset="0"/>
              </a:endParaRPr>
            </a:p>
          </p:txBody>
        </p:sp>
      </p:grpSp>
      <p:grpSp>
        <p:nvGrpSpPr>
          <p:cNvPr id="58" name="Group 43"/>
          <p:cNvGrpSpPr/>
          <p:nvPr/>
        </p:nvGrpSpPr>
        <p:grpSpPr>
          <a:xfrm>
            <a:off x="554355" y="4330700"/>
            <a:ext cx="2783205" cy="2302510"/>
            <a:chOff x="1441449" y="1443179"/>
            <a:chExt cx="2019301" cy="1217572"/>
          </a:xfrm>
        </p:grpSpPr>
        <p:sp>
          <p:nvSpPr>
            <p:cNvPr id="59" name="Text Placeholder 2"/>
            <p:cNvSpPr txBox="1"/>
            <p:nvPr/>
          </p:nvSpPr>
          <p:spPr>
            <a:xfrm>
              <a:off x="1441450" y="1443179"/>
              <a:ext cx="2019300" cy="285799"/>
            </a:xfrm>
            <a:prstGeom prst="rect">
              <a:avLst/>
            </a:prstGeom>
          </p:spPr>
          <p:txBody>
            <a:bodyPr vert="horz"/>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Microsoft YaHei" panose="020B0503020204020204" charset="-122"/>
                  <a:ea typeface="Microsoft YaHei" panose="020B050302020402020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en-US" altLang="zh-CN" sz="1800" b="1" dirty="0">
                  <a:solidFill>
                    <a:schemeClr val="accent4">
                      <a:lumMod val="60000"/>
                      <a:lumOff val="40000"/>
                    </a:schemeClr>
                  </a:solidFill>
                  <a:latin typeface="Calibri" panose="020F0502020204030204" charset="0"/>
                  <a:ea typeface="Calibri" panose="020F0502020204030204" charset="0"/>
                  <a:sym typeface="+mn-ea"/>
                </a:rPr>
                <a:t>Opportunity</a:t>
              </a:r>
              <a:endParaRPr lang="en-US" altLang="zh-CN" sz="1800" b="1" dirty="0">
                <a:solidFill>
                  <a:schemeClr val="accent4">
                    <a:lumMod val="60000"/>
                    <a:lumOff val="40000"/>
                  </a:schemeClr>
                </a:solidFill>
                <a:latin typeface="Calibri" panose="020F0502020204030204" charset="0"/>
                <a:ea typeface="Calibri" panose="020F0502020204030204" charset="0"/>
                <a:sym typeface="+mn-ea"/>
              </a:endParaRPr>
            </a:p>
          </p:txBody>
        </p:sp>
        <p:sp>
          <p:nvSpPr>
            <p:cNvPr id="60" name="Text Placeholder 8"/>
            <p:cNvSpPr txBox="1"/>
            <p:nvPr/>
          </p:nvSpPr>
          <p:spPr>
            <a:xfrm>
              <a:off x="1441449" y="1743554"/>
              <a:ext cx="2019300" cy="917197"/>
            </a:xfrm>
            <a:prstGeom prst="rect">
              <a:avLst/>
            </a:prstGeom>
          </p:spPr>
          <p:txBody>
            <a:bodyPr vert="horz"/>
            <a:lstStyle>
              <a:defPPr>
                <a:defRPr lang="zh-CN"/>
              </a:defPPr>
              <a:lvl1pPr indent="0" defTabSz="457200">
                <a:lnSpc>
                  <a:spcPct val="100000"/>
                </a:lnSpc>
                <a:spcBef>
                  <a:spcPct val="20000"/>
                </a:spcBef>
                <a:buFont typeface="Arial" panose="020B060402020202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Microsoft YaHei" panose="020B0503020204020204" charset="-122"/>
                  <a:ea typeface="Microsoft YaHei" panose="020B050302020402020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en-US" altLang="zh-CN" dirty="0">
                  <a:solidFill>
                    <a:schemeClr val="bg1"/>
                  </a:solidFill>
                  <a:latin typeface="Calibri" panose="020F0502020204030204" charset="0"/>
                  <a:ea typeface="Calibri" panose="020F0502020204030204" charset="0"/>
                </a:rPr>
                <a:t>This project open various opportunities  like Automated Vehicles, Robotic emotion Development.</a:t>
              </a:r>
              <a:endParaRPr lang="en-US" altLang="zh-CN" dirty="0">
                <a:solidFill>
                  <a:schemeClr val="bg1"/>
                </a:solidFill>
                <a:latin typeface="Calibri" panose="020F0502020204030204" charset="0"/>
                <a:ea typeface="Calibri" panose="020F0502020204030204" charset="0"/>
              </a:endParaRPr>
            </a:p>
          </p:txBody>
        </p:sp>
      </p:grpSp>
      <p:grpSp>
        <p:nvGrpSpPr>
          <p:cNvPr id="61" name="Group 46"/>
          <p:cNvGrpSpPr/>
          <p:nvPr/>
        </p:nvGrpSpPr>
        <p:grpSpPr>
          <a:xfrm>
            <a:off x="8777605" y="1739900"/>
            <a:ext cx="3188335" cy="1657985"/>
            <a:chOff x="1342364" y="1485018"/>
            <a:chExt cx="2019300" cy="1202943"/>
          </a:xfrm>
        </p:grpSpPr>
        <p:sp>
          <p:nvSpPr>
            <p:cNvPr id="62" name="Text Placeholder 2"/>
            <p:cNvSpPr txBox="1"/>
            <p:nvPr/>
          </p:nvSpPr>
          <p:spPr>
            <a:xfrm>
              <a:off x="1342364" y="1485018"/>
              <a:ext cx="2019300" cy="285799"/>
            </a:xfrm>
            <a:prstGeom prst="rect">
              <a:avLst/>
            </a:prstGeom>
          </p:spPr>
          <p:txBody>
            <a:bodyPr vert="horz"/>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Microsoft YaHei" panose="020B0503020204020204" charset="-122"/>
                  <a:ea typeface="Microsoft YaHei" panose="020B050302020402020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en-US" altLang="zh-CN" sz="1800" b="1" dirty="0">
                  <a:solidFill>
                    <a:schemeClr val="accent4">
                      <a:lumMod val="60000"/>
                      <a:lumOff val="40000"/>
                    </a:schemeClr>
                  </a:solidFill>
                  <a:latin typeface="Calibri" panose="020F0502020204030204" charset="0"/>
                  <a:ea typeface="Calibri" panose="020F0502020204030204" charset="0"/>
                  <a:sym typeface="+mn-ea"/>
                </a:rPr>
                <a:t>Weakness</a:t>
              </a:r>
              <a:endParaRPr lang="en-US" altLang="zh-CN" sz="1800" b="1" dirty="0">
                <a:solidFill>
                  <a:schemeClr val="accent4">
                    <a:lumMod val="60000"/>
                    <a:lumOff val="40000"/>
                  </a:schemeClr>
                </a:solidFill>
                <a:latin typeface="Calibri" panose="020F0502020204030204" charset="0"/>
                <a:ea typeface="Calibri" panose="020F0502020204030204" charset="0"/>
              </a:endParaRPr>
            </a:p>
            <a:p>
              <a:endParaRPr lang="en-US" altLang="zh-CN" sz="1800" b="1" dirty="0">
                <a:solidFill>
                  <a:schemeClr val="accent4">
                    <a:lumMod val="60000"/>
                    <a:lumOff val="40000"/>
                  </a:schemeClr>
                </a:solidFill>
                <a:latin typeface="Calibri" panose="020F0502020204030204" charset="0"/>
                <a:ea typeface="Calibri" panose="020F0502020204030204" charset="0"/>
              </a:endParaRPr>
            </a:p>
          </p:txBody>
        </p:sp>
        <p:sp>
          <p:nvSpPr>
            <p:cNvPr id="63" name="Text Placeholder 8"/>
            <p:cNvSpPr txBox="1"/>
            <p:nvPr/>
          </p:nvSpPr>
          <p:spPr>
            <a:xfrm>
              <a:off x="1342364" y="1770764"/>
              <a:ext cx="2019300" cy="917197"/>
            </a:xfrm>
            <a:prstGeom prst="rect">
              <a:avLst/>
            </a:prstGeom>
          </p:spPr>
          <p:txBody>
            <a:bodyPr vert="horz"/>
            <a:lstStyle>
              <a:defPPr>
                <a:defRPr lang="zh-CN"/>
              </a:defPPr>
              <a:lvl1pPr indent="0" defTabSz="457200">
                <a:lnSpc>
                  <a:spcPct val="100000"/>
                </a:lnSpc>
                <a:spcBef>
                  <a:spcPct val="20000"/>
                </a:spcBef>
                <a:buFont typeface="Arial" panose="020B060402020202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Microsoft YaHei" panose="020B0503020204020204" charset="-122"/>
                  <a:ea typeface="Microsoft YaHei" panose="020B050302020402020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en-US" altLang="zh-CN" dirty="0">
                  <a:solidFill>
                    <a:schemeClr val="bg1"/>
                  </a:solidFill>
                  <a:latin typeface="Calibri" panose="020F0502020204030204" charset="0"/>
                  <a:ea typeface="Calibri" panose="020F0502020204030204" charset="0"/>
                </a:rPr>
                <a:t>Training of Data require High Computation which  is challenging and can be very expensive affair. </a:t>
              </a:r>
              <a:endParaRPr lang="en-US" altLang="zh-CN" dirty="0">
                <a:solidFill>
                  <a:schemeClr val="bg1"/>
                </a:solidFill>
                <a:latin typeface="Calibri" panose="020F0502020204030204" charset="0"/>
                <a:ea typeface="Calibri" panose="020F0502020204030204" charset="0"/>
              </a:endParaRPr>
            </a:p>
          </p:txBody>
        </p:sp>
      </p:grpSp>
      <p:grpSp>
        <p:nvGrpSpPr>
          <p:cNvPr id="64" name="Group 49"/>
          <p:cNvGrpSpPr/>
          <p:nvPr/>
        </p:nvGrpSpPr>
        <p:grpSpPr>
          <a:xfrm>
            <a:off x="8913971" y="4652499"/>
            <a:ext cx="2783079" cy="1655323"/>
            <a:chOff x="1441450" y="1676757"/>
            <a:chExt cx="2019300" cy="1201042"/>
          </a:xfrm>
        </p:grpSpPr>
        <p:sp>
          <p:nvSpPr>
            <p:cNvPr id="65" name="Text Placeholder 2"/>
            <p:cNvSpPr txBox="1"/>
            <p:nvPr/>
          </p:nvSpPr>
          <p:spPr>
            <a:xfrm>
              <a:off x="1441450" y="1676757"/>
              <a:ext cx="2019300" cy="285799"/>
            </a:xfrm>
            <a:prstGeom prst="rect">
              <a:avLst/>
            </a:prstGeom>
          </p:spPr>
          <p:txBody>
            <a:bodyPr vert="horz"/>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Microsoft YaHei" panose="020B0503020204020204" charset="-122"/>
                  <a:ea typeface="Microsoft YaHei" panose="020B050302020402020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en-US" altLang="zh-CN" sz="1800" b="1" dirty="0">
                  <a:solidFill>
                    <a:schemeClr val="accent4">
                      <a:lumMod val="60000"/>
                      <a:lumOff val="40000"/>
                    </a:schemeClr>
                  </a:solidFill>
                  <a:latin typeface="Calibri" panose="020F0502020204030204" charset="0"/>
                  <a:ea typeface="Calibri" panose="020F0502020204030204" charset="0"/>
                  <a:sym typeface="+mn-ea"/>
                </a:rPr>
                <a:t>Threat</a:t>
              </a:r>
              <a:endParaRPr lang="en-US" altLang="zh-CN" sz="1800" b="1" dirty="0">
                <a:solidFill>
                  <a:schemeClr val="accent4">
                    <a:lumMod val="60000"/>
                    <a:lumOff val="40000"/>
                  </a:schemeClr>
                </a:solidFill>
                <a:latin typeface="Calibri" panose="020F0502020204030204" charset="0"/>
                <a:ea typeface="Calibri" panose="020F0502020204030204" charset="0"/>
              </a:endParaRPr>
            </a:p>
            <a:p>
              <a:endParaRPr lang="en-US" altLang="zh-CN" sz="1800" b="1" dirty="0">
                <a:solidFill>
                  <a:schemeClr val="accent4">
                    <a:lumMod val="60000"/>
                    <a:lumOff val="40000"/>
                  </a:schemeClr>
                </a:solidFill>
                <a:latin typeface="Calibri" panose="020F0502020204030204" charset="0"/>
                <a:ea typeface="Calibri" panose="020F0502020204030204" charset="0"/>
              </a:endParaRPr>
            </a:p>
          </p:txBody>
        </p:sp>
        <p:sp>
          <p:nvSpPr>
            <p:cNvPr id="66" name="Text Placeholder 8"/>
            <p:cNvSpPr txBox="1"/>
            <p:nvPr/>
          </p:nvSpPr>
          <p:spPr>
            <a:xfrm>
              <a:off x="1441450" y="1960601"/>
              <a:ext cx="2019300" cy="917198"/>
            </a:xfrm>
            <a:prstGeom prst="rect">
              <a:avLst/>
            </a:prstGeom>
          </p:spPr>
          <p:txBody>
            <a:bodyPr vert="horz"/>
            <a:lstStyle>
              <a:defPPr>
                <a:defRPr lang="zh-CN"/>
              </a:defPPr>
              <a:lvl1pPr indent="0" defTabSz="457200">
                <a:lnSpc>
                  <a:spcPct val="100000"/>
                </a:lnSpc>
                <a:spcBef>
                  <a:spcPct val="20000"/>
                </a:spcBef>
                <a:buFont typeface="Arial" panose="020B060402020202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Microsoft YaHei" panose="020B0503020204020204" charset="-122"/>
                  <a:ea typeface="Microsoft YaHei" panose="020B050302020402020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en-US" altLang="zh-CN" dirty="0">
                  <a:solidFill>
                    <a:schemeClr val="bg1"/>
                  </a:solidFill>
                  <a:latin typeface="Calibri" panose="020F0502020204030204" charset="0"/>
                  <a:ea typeface="Calibri" panose="020F0502020204030204" charset="0"/>
                </a:rPr>
                <a:t>The limitations in achieving accuracy might pose major threat but it can be coverd by using new and good pretrained models</a:t>
              </a:r>
              <a:r>
                <a:rPr lang="zh-CN" altLang="en-US" dirty="0">
                  <a:solidFill>
                    <a:schemeClr val="bg1"/>
                  </a:solidFill>
                  <a:latin typeface="Calibri" panose="020F0502020204030204" charset="0"/>
                  <a:ea typeface="Calibri" panose="020F0502020204030204" charset="0"/>
                </a:rPr>
                <a:t>
</a:t>
              </a:r>
              <a:endParaRPr lang="zh-CN" altLang="en-US" dirty="0">
                <a:solidFill>
                  <a:schemeClr val="bg1"/>
                </a:solidFill>
                <a:latin typeface="Calibri" panose="020F0502020204030204" charset="0"/>
                <a:ea typeface="Calibri" panose="020F0502020204030204" charset="0"/>
              </a:endParaRPr>
            </a:p>
          </p:txBody>
        </p:sp>
      </p:grpSp>
      <p:cxnSp>
        <p:nvCxnSpPr>
          <p:cNvPr id="67" name="直接连接符 66"/>
          <p:cNvCxnSpPr>
            <a:stCxn id="20" idx="0"/>
          </p:cNvCxnSpPr>
          <p:nvPr/>
        </p:nvCxnSpPr>
        <p:spPr>
          <a:xfrm flipV="1">
            <a:off x="3712891" y="2305945"/>
            <a:ext cx="0" cy="54822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3337353" y="2305943"/>
            <a:ext cx="375537"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47" idx="0"/>
          </p:cNvCxnSpPr>
          <p:nvPr/>
        </p:nvCxnSpPr>
        <p:spPr>
          <a:xfrm flipV="1">
            <a:off x="5185349" y="2305945"/>
            <a:ext cx="0" cy="54822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185349" y="2305943"/>
            <a:ext cx="339017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53" idx="4"/>
          </p:cNvCxnSpPr>
          <p:nvPr/>
        </p:nvCxnSpPr>
        <p:spPr>
          <a:xfrm>
            <a:off x="6786077" y="4724240"/>
            <a:ext cx="6564" cy="632056"/>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3259882" y="5377254"/>
            <a:ext cx="3532759"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42" idx="4"/>
          </p:cNvCxnSpPr>
          <p:nvPr/>
        </p:nvCxnSpPr>
        <p:spPr>
          <a:xfrm>
            <a:off x="8327795" y="4744560"/>
            <a:ext cx="0" cy="93120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8327796" y="5675748"/>
            <a:ext cx="398215" cy="15"/>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2767695" y="2854168"/>
            <a:ext cx="1890393" cy="1890393"/>
            <a:chOff x="2714799" y="2648622"/>
            <a:chExt cx="1891378" cy="1891378"/>
          </a:xfrm>
          <a:solidFill>
            <a:srgbClr val="005DA2"/>
          </a:solidFill>
        </p:grpSpPr>
        <p:sp>
          <p:nvSpPr>
            <p:cNvPr id="20" name="Oval 8"/>
            <p:cNvSpPr/>
            <p:nvPr/>
          </p:nvSpPr>
          <p:spPr>
            <a:xfrm>
              <a:off x="2714799" y="2648622"/>
              <a:ext cx="1891378" cy="1891378"/>
            </a:xfrm>
            <a:prstGeom prst="ellipse">
              <a:avLst/>
            </a:prstGeom>
            <a:solidFill>
              <a:schemeClr val="accent4">
                <a:lumMod val="60000"/>
                <a:lumOff val="40000"/>
              </a:schemeClr>
            </a:solid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noAutofit/>
            </a:bodyPr>
            <a:lstStyle/>
            <a:p>
              <a:pPr algn="ctr"/>
              <a:endParaRPr lang="en-US" dirty="0">
                <a:latin typeface="Calibri" panose="020F0502020204030204" charset="0"/>
                <a:ea typeface="Calibri" panose="020F0502020204030204" charset="0"/>
              </a:endParaRPr>
            </a:p>
          </p:txBody>
        </p:sp>
        <p:sp>
          <p:nvSpPr>
            <p:cNvPr id="75" name="Text Placeholder 2"/>
            <p:cNvSpPr txBox="1"/>
            <p:nvPr/>
          </p:nvSpPr>
          <p:spPr>
            <a:xfrm>
              <a:off x="3270714" y="2781406"/>
              <a:ext cx="932666" cy="1210941"/>
            </a:xfrm>
            <a:prstGeom prst="rect">
              <a:avLst/>
            </a:prstGeom>
            <a:no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en-US" altLang="zh-CN" sz="8800" b="1" dirty="0">
                  <a:solidFill>
                    <a:schemeClr val="bg1"/>
                  </a:solidFill>
                  <a:latin typeface="Malgun Gothic" panose="020B0503020000020004" charset="-127"/>
                  <a:ea typeface="Malgun Gothic" panose="020B0503020000020004" charset="-127"/>
                </a:rPr>
                <a:t>S</a:t>
              </a:r>
              <a:endParaRPr lang="en-US" altLang="zh-CN" sz="8800" b="1" dirty="0">
                <a:solidFill>
                  <a:schemeClr val="bg1"/>
                </a:solidFill>
                <a:latin typeface="Malgun Gothic" panose="020B0503020000020004" charset="-127"/>
                <a:ea typeface="Malgun Gothic" panose="020B0503020000020004" charset="-127"/>
              </a:endParaRPr>
            </a:p>
          </p:txBody>
        </p:sp>
      </p:grpSp>
      <p:grpSp>
        <p:nvGrpSpPr>
          <p:cNvPr id="79" name="组合 78"/>
          <p:cNvGrpSpPr/>
          <p:nvPr/>
        </p:nvGrpSpPr>
        <p:grpSpPr>
          <a:xfrm>
            <a:off x="4240151" y="2854168"/>
            <a:ext cx="1890393" cy="1890393"/>
            <a:chOff x="4290947" y="2648622"/>
            <a:chExt cx="1891378" cy="1891378"/>
          </a:xfrm>
          <a:solidFill>
            <a:srgbClr val="FFC400"/>
          </a:solidFill>
        </p:grpSpPr>
        <p:sp>
          <p:nvSpPr>
            <p:cNvPr id="47" name="Oval 9"/>
            <p:cNvSpPr/>
            <p:nvPr/>
          </p:nvSpPr>
          <p:spPr>
            <a:xfrm>
              <a:off x="4290947" y="2648622"/>
              <a:ext cx="1891378" cy="1891378"/>
            </a:xfrm>
            <a:prstGeom prst="ellipse">
              <a:avLst/>
            </a:prstGeom>
            <a:solidFill>
              <a:schemeClr val="bg1">
                <a:lumMod val="65000"/>
              </a:schemeClr>
            </a:solid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noAutofit/>
            </a:bodyPr>
            <a:lstStyle/>
            <a:p>
              <a:pPr algn="ctr"/>
              <a:endParaRPr lang="en-US" dirty="0">
                <a:latin typeface="Calibri" panose="020F0502020204030204" charset="0"/>
                <a:ea typeface="Calibri" panose="020F0502020204030204" charset="0"/>
              </a:endParaRPr>
            </a:p>
          </p:txBody>
        </p:sp>
        <p:sp>
          <p:nvSpPr>
            <p:cNvPr id="76" name="Text Placeholder 2"/>
            <p:cNvSpPr txBox="1"/>
            <p:nvPr/>
          </p:nvSpPr>
          <p:spPr>
            <a:xfrm>
              <a:off x="4606706" y="2846210"/>
              <a:ext cx="1466979" cy="1344360"/>
            </a:xfrm>
            <a:prstGeom prst="rect">
              <a:avLst/>
            </a:prstGeom>
            <a:no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en-US" altLang="zh-CN" sz="8800" b="1" dirty="0">
                  <a:solidFill>
                    <a:schemeClr val="bg1"/>
                  </a:solidFill>
                  <a:latin typeface="Malgun Gothic" panose="020B0503020000020004" charset="-127"/>
                  <a:ea typeface="Malgun Gothic" panose="020B0503020000020004" charset="-127"/>
                </a:rPr>
                <a:t>W</a:t>
              </a:r>
              <a:endParaRPr lang="en-US" altLang="zh-CN" sz="8800" b="1" dirty="0">
                <a:solidFill>
                  <a:schemeClr val="bg1"/>
                </a:solidFill>
                <a:latin typeface="Malgun Gothic" panose="020B0503020000020004" charset="-127"/>
                <a:ea typeface="Malgun Gothic" panose="020B0503020000020004" charset="-127"/>
              </a:endParaRPr>
            </a:p>
          </p:txBody>
        </p:sp>
      </p:grpSp>
      <p:grpSp>
        <p:nvGrpSpPr>
          <p:cNvPr id="80" name="组合 79"/>
          <p:cNvGrpSpPr/>
          <p:nvPr/>
        </p:nvGrpSpPr>
        <p:grpSpPr>
          <a:xfrm>
            <a:off x="5840881" y="2833848"/>
            <a:ext cx="2149475" cy="1890393"/>
            <a:chOff x="5867096" y="2648622"/>
            <a:chExt cx="2150595" cy="1891378"/>
          </a:xfrm>
          <a:solidFill>
            <a:srgbClr val="005DA2"/>
          </a:solidFill>
        </p:grpSpPr>
        <p:sp>
          <p:nvSpPr>
            <p:cNvPr id="53" name="Oval 10"/>
            <p:cNvSpPr/>
            <p:nvPr/>
          </p:nvSpPr>
          <p:spPr>
            <a:xfrm>
              <a:off x="5867096" y="2648622"/>
              <a:ext cx="1891378" cy="1891378"/>
            </a:xfrm>
            <a:prstGeom prst="ellipse">
              <a:avLst/>
            </a:prstGeom>
            <a:solidFill>
              <a:schemeClr val="accent4">
                <a:lumMod val="60000"/>
                <a:lumOff val="40000"/>
              </a:schemeClr>
            </a:solid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noAutofit/>
            </a:bodyPr>
            <a:lstStyle/>
            <a:p>
              <a:pPr algn="ctr"/>
              <a:endParaRPr lang="en-US" dirty="0">
                <a:latin typeface="Calibri" panose="020F0502020204030204" charset="0"/>
                <a:ea typeface="Calibri" panose="020F0502020204030204" charset="0"/>
              </a:endParaRPr>
            </a:p>
          </p:txBody>
        </p:sp>
        <p:sp>
          <p:nvSpPr>
            <p:cNvPr id="77" name="Text Placeholder 2"/>
            <p:cNvSpPr txBox="1"/>
            <p:nvPr/>
          </p:nvSpPr>
          <p:spPr>
            <a:xfrm>
              <a:off x="6253377" y="2846210"/>
              <a:ext cx="1764314" cy="1181715"/>
            </a:xfrm>
            <a:prstGeom prst="rect">
              <a:avLst/>
            </a:prstGeom>
            <a:no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en-US" altLang="zh-CN" sz="8800" b="1" dirty="0">
                  <a:solidFill>
                    <a:schemeClr val="bg1"/>
                  </a:solidFill>
                  <a:latin typeface="Malgun Gothic" panose="020B0503020000020004" charset="-127"/>
                  <a:ea typeface="Malgun Gothic" panose="020B0503020000020004" charset="-127"/>
                </a:rPr>
                <a:t>O</a:t>
              </a:r>
              <a:endParaRPr lang="en-US" altLang="zh-CN" sz="8800" b="1" dirty="0">
                <a:solidFill>
                  <a:schemeClr val="bg1"/>
                </a:solidFill>
                <a:latin typeface="Malgun Gothic" panose="020B0503020000020004" charset="-127"/>
                <a:ea typeface="Malgun Gothic" panose="020B0503020000020004" charset="-127"/>
              </a:endParaRPr>
            </a:p>
          </p:txBody>
        </p:sp>
      </p:grpSp>
      <p:grpSp>
        <p:nvGrpSpPr>
          <p:cNvPr id="81" name="组合 80"/>
          <p:cNvGrpSpPr/>
          <p:nvPr/>
        </p:nvGrpSpPr>
        <p:grpSpPr>
          <a:xfrm>
            <a:off x="7382599" y="2854168"/>
            <a:ext cx="1890393" cy="1890393"/>
            <a:chOff x="7520165" y="2648622"/>
            <a:chExt cx="1891378" cy="1891378"/>
          </a:xfrm>
          <a:solidFill>
            <a:srgbClr val="FFC400"/>
          </a:solidFill>
        </p:grpSpPr>
        <p:sp>
          <p:nvSpPr>
            <p:cNvPr id="42" name="Oval 11"/>
            <p:cNvSpPr/>
            <p:nvPr/>
          </p:nvSpPr>
          <p:spPr>
            <a:xfrm>
              <a:off x="7520165" y="2648622"/>
              <a:ext cx="1891378" cy="1891378"/>
            </a:xfrm>
            <a:prstGeom prst="ellipse">
              <a:avLst/>
            </a:prstGeom>
            <a:solidFill>
              <a:schemeClr val="bg1">
                <a:lumMod val="65000"/>
              </a:schemeClr>
            </a:solid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noAutofit/>
            </a:bodyPr>
            <a:lstStyle/>
            <a:p>
              <a:pPr algn="ctr"/>
              <a:endParaRPr lang="en-US" dirty="0">
                <a:latin typeface="Calibri" panose="020F0502020204030204" charset="0"/>
                <a:ea typeface="Calibri" panose="020F0502020204030204" charset="0"/>
              </a:endParaRPr>
            </a:p>
          </p:txBody>
        </p:sp>
        <p:sp>
          <p:nvSpPr>
            <p:cNvPr id="78" name="Text Placeholder 2"/>
            <p:cNvSpPr txBox="1"/>
            <p:nvPr/>
          </p:nvSpPr>
          <p:spPr>
            <a:xfrm>
              <a:off x="8053208" y="2927532"/>
              <a:ext cx="1224283" cy="1181715"/>
            </a:xfrm>
            <a:prstGeom prst="rect">
              <a:avLst/>
            </a:prstGeom>
            <a:no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en-US" altLang="zh-CN" sz="8800" b="1" dirty="0">
                  <a:solidFill>
                    <a:schemeClr val="bg1"/>
                  </a:solidFill>
                  <a:latin typeface="Calibri" panose="020F0502020204030204" charset="0"/>
                  <a:ea typeface="Calibri" panose="020F0502020204030204" charset="0"/>
                </a:rPr>
                <a:t>T</a:t>
              </a:r>
              <a:endParaRPr lang="en-US" altLang="zh-CN" sz="8800" b="1" dirty="0">
                <a:solidFill>
                  <a:schemeClr val="bg1"/>
                </a:solidFill>
                <a:latin typeface="Calibri" panose="020F0502020204030204" charset="0"/>
                <a:ea typeface="Calibri" panose="020F0502020204030204" charset="0"/>
              </a:endParaRPr>
            </a:p>
          </p:txBody>
        </p:sp>
      </p:grpSp>
      <p:pic>
        <p:nvPicPr>
          <p:cNvPr id="4" name="图片 11" descr="学位 (1)"/>
          <p:cNvPicPr>
            <a:picLocks noChangeAspect="1"/>
          </p:cNvPicPr>
          <p:nvPr/>
        </p:nvPicPr>
        <p:blipFill>
          <a:blip r:embed="rId1"/>
          <a:stretch>
            <a:fillRect/>
          </a:stretch>
        </p:blipFill>
        <p:spPr>
          <a:xfrm>
            <a:off x="2639060" y="0"/>
            <a:ext cx="2019300" cy="2019300"/>
          </a:xfrm>
          <a:prstGeom prst="rect">
            <a:avLst/>
          </a:prstGeom>
          <a:effectLst>
            <a:outerShdw blurRad="228600" dist="38100" dir="2700000" algn="tl" rotWithShape="0">
              <a:prstClr val="black">
                <a:alpha val="20000"/>
              </a:prstClr>
            </a:outerShdw>
          </a:effectLst>
        </p:spPr>
      </p:pic>
      <p:sp>
        <p:nvSpPr>
          <p:cNvPr id="10" name="矩形 9"/>
          <p:cNvSpPr/>
          <p:nvPr/>
        </p:nvSpPr>
        <p:spPr>
          <a:xfrm flipH="1">
            <a:off x="4916345" y="155678"/>
            <a:ext cx="3659505" cy="977265"/>
          </a:xfrm>
          <a:prstGeom prst="rect">
            <a:avLst/>
          </a:prstGeom>
          <a:ln>
            <a:noFill/>
          </a:ln>
        </p:spPr>
        <p:txBody>
          <a:bodyPr wrap="none">
            <a:spAutoFit/>
          </a:bodyPr>
          <a:p>
            <a:pPr algn="l" fontAlgn="base">
              <a:lnSpc>
                <a:spcPct val="120000"/>
              </a:lnSpc>
            </a:pPr>
            <a:r>
              <a:rPr lang="en-US" altLang="zh-CN" sz="4800" b="1" dirty="0" smtClean="0">
                <a:solidFill>
                  <a:schemeClr val="bg1"/>
                </a:solidFill>
                <a:latin typeface="Calibri" panose="020F0502020204030204" charset="0"/>
                <a:ea typeface="Calibri" panose="020F0502020204030204" charset="0"/>
                <a:sym typeface="Arial" panose="020B0604020202020204" pitchFamily="34" charset="0"/>
              </a:rPr>
              <a:t>Swot Analysis</a:t>
            </a:r>
            <a:endParaRPr lang="zh-CN" altLang="en-US" sz="4800" b="1" dirty="0" smtClean="0">
              <a:solidFill>
                <a:schemeClr val="bg1"/>
              </a:solidFill>
              <a:latin typeface="Calibri" panose="020F0502020204030204" charset="0"/>
              <a:ea typeface="Calibri" panose="020F0502020204030204" charset="0"/>
              <a:sym typeface="Arial" panose="020B0604020202020204" pitchFamily="34" charset="0"/>
            </a:endParaRPr>
          </a:p>
        </p:txBody>
      </p:sp>
      <p:cxnSp>
        <p:nvCxnSpPr>
          <p:cNvPr id="5" name="直接连接符 11"/>
          <p:cNvCxnSpPr/>
          <p:nvPr/>
        </p:nvCxnSpPr>
        <p:spPr>
          <a:xfrm flipV="1">
            <a:off x="4989195" y="1132840"/>
            <a:ext cx="3531870" cy="23495"/>
          </a:xfrm>
          <a:prstGeom prst="line">
            <a:avLst/>
          </a:prstGeom>
          <a:ln w="9525">
            <a:solidFill>
              <a:schemeClr val="bg1"/>
            </a:solidFill>
            <a:prstDash val="sysDot"/>
          </a:ln>
          <a:effectLst/>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3218180" y="229235"/>
            <a:ext cx="861060" cy="829945"/>
          </a:xfrm>
          <a:prstGeom prst="rect">
            <a:avLst/>
          </a:prstGeom>
          <a:noFill/>
        </p:spPr>
        <p:txBody>
          <a:bodyPr wrap="none" rtlCol="0">
            <a:spAutoFit/>
          </a:bodyPr>
          <a:p>
            <a:pPr algn="ctr"/>
            <a:r>
              <a:rPr lang="en-US" altLang="zh-CN" sz="4800" b="1">
                <a:solidFill>
                  <a:schemeClr val="tx1">
                    <a:lumMod val="85000"/>
                    <a:lumOff val="15000"/>
                  </a:schemeClr>
                </a:solidFill>
                <a:ea typeface="Calibri" panose="020F0502020204030204" charset="0"/>
              </a:rPr>
              <a:t>05</a:t>
            </a:r>
            <a:endParaRPr lang="en-US" altLang="zh-CN" sz="4800" b="1">
              <a:solidFill>
                <a:schemeClr val="tx1">
                  <a:lumMod val="85000"/>
                  <a:lumOff val="15000"/>
                </a:schemeClr>
              </a:solidFill>
              <a:ea typeface="Calibri" panose="020F0502020204030204" charset="0"/>
            </a:endParaRPr>
          </a:p>
        </p:txBody>
      </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wipe(down)">
                                      <p:cBhvr>
                                        <p:cTn id="11" dur="500"/>
                                        <p:tgtEl>
                                          <p:spTgt spid="67"/>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wipe(right)">
                                      <p:cBhvr>
                                        <p:cTn id="15" dur="500"/>
                                        <p:tgtEl>
                                          <p:spTgt spid="6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wipe(left)">
                                      <p:cBhvr>
                                        <p:cTn id="19" dur="500"/>
                                        <p:tgtEl>
                                          <p:spTgt spid="5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500"/>
                                        <p:tgtEl>
                                          <p:spTgt spid="79"/>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wipe(down)">
                                      <p:cBhvr>
                                        <p:cTn id="27" dur="500"/>
                                        <p:tgtEl>
                                          <p:spTgt spid="6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wipe(left)">
                                      <p:cBhvr>
                                        <p:cTn id="31" dur="500"/>
                                        <p:tgtEl>
                                          <p:spTgt spid="70"/>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left)">
                                      <p:cBhvr>
                                        <p:cTn id="35" dur="500"/>
                                        <p:tgtEl>
                                          <p:spTgt spid="61"/>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500"/>
                                        <p:tgtEl>
                                          <p:spTgt spid="80"/>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wipe(up)">
                                      <p:cBhvr>
                                        <p:cTn id="43" dur="500"/>
                                        <p:tgtEl>
                                          <p:spTgt spid="71"/>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wipe(right)">
                                      <p:cBhvr>
                                        <p:cTn id="47" dur="500"/>
                                        <p:tgtEl>
                                          <p:spTgt spid="72"/>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wipe(left)">
                                      <p:cBhvr>
                                        <p:cTn id="51" dur="500"/>
                                        <p:tgtEl>
                                          <p:spTgt spid="58"/>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81"/>
                                        </p:tgtEl>
                                        <p:attrNameLst>
                                          <p:attrName>style.visibility</p:attrName>
                                        </p:attrNameLst>
                                      </p:cBhvr>
                                      <p:to>
                                        <p:strVal val="visible"/>
                                      </p:to>
                                    </p:set>
                                    <p:animEffect transition="in" filter="fade">
                                      <p:cBhvr>
                                        <p:cTn id="55" dur="500"/>
                                        <p:tgtEl>
                                          <p:spTgt spid="81"/>
                                        </p:tgtEl>
                                      </p:cBhvr>
                                    </p:animEffect>
                                  </p:childTnLst>
                                </p:cTn>
                              </p:par>
                            </p:childTnLst>
                          </p:cTn>
                        </p:par>
                        <p:par>
                          <p:cTn id="56" fill="hold">
                            <p:stCondLst>
                              <p:cond delay="6500"/>
                            </p:stCondLst>
                            <p:childTnLst>
                              <p:par>
                                <p:cTn id="57" presetID="22" presetClass="entr" presetSubtype="1" fill="hold" nodeType="after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wipe(up)">
                                      <p:cBhvr>
                                        <p:cTn id="59" dur="500"/>
                                        <p:tgtEl>
                                          <p:spTgt spid="73"/>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wipe(left)">
                                      <p:cBhvr>
                                        <p:cTn id="63" dur="500"/>
                                        <p:tgtEl>
                                          <p:spTgt spid="74"/>
                                        </p:tgtEl>
                                      </p:cBhvr>
                                    </p:animEffect>
                                  </p:childTnLst>
                                </p:cTn>
                              </p:par>
                            </p:childTnLst>
                          </p:cTn>
                        </p:par>
                        <p:par>
                          <p:cTn id="64" fill="hold">
                            <p:stCondLst>
                              <p:cond delay="7500"/>
                            </p:stCondLst>
                            <p:childTnLst>
                              <p:par>
                                <p:cTn id="65" presetID="22" presetClass="entr" presetSubtype="8" fill="hold" nodeType="after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wipe(left)">
                                      <p:cBhvr>
                                        <p:cTn id="67" dur="500"/>
                                        <p:tgtEl>
                                          <p:spTgt spid="64"/>
                                        </p:tgtEl>
                                      </p:cBhvr>
                                    </p:animEffect>
                                  </p:childTnLst>
                                </p:cTn>
                              </p:par>
                            </p:childTnLst>
                          </p:cTn>
                        </p:par>
                        <p:par>
                          <p:cTn id="68" fill="hold">
                            <p:stCondLst>
                              <p:cond delay="8000"/>
                            </p:stCondLst>
                            <p:childTnLst>
                              <p:par>
                                <p:cTn id="69" presetID="41" presetClass="entr" presetSubtype="0" fill="hold" grpId="0" nodeType="afterEffect">
                                  <p:stCondLst>
                                    <p:cond delay="0"/>
                                  </p:stCondLst>
                                  <p:iterate type="lt">
                                    <p:tmPct val="10000"/>
                                  </p:iterate>
                                  <p:childTnLst>
                                    <p:set>
                                      <p:cBhvr>
                                        <p:cTn id="70" dur="1" fill="hold">
                                          <p:stCondLst>
                                            <p:cond delay="0"/>
                                          </p:stCondLst>
                                        </p:cTn>
                                        <p:tgtEl>
                                          <p:spTgt spid="10">
                                            <p:txEl>
                                              <p:pRg st="0" end="0"/>
                                            </p:txEl>
                                          </p:spTgt>
                                        </p:tgtEl>
                                        <p:attrNameLst>
                                          <p:attrName>style.visibility</p:attrName>
                                        </p:attrNameLst>
                                      </p:cBhvr>
                                      <p:to>
                                        <p:strVal val="visible"/>
                                      </p:to>
                                    </p:set>
                                    <p:anim calcmode="lin" valueType="num">
                                      <p:cBhvr>
                                        <p:cTn id="71" dur="1000" fill="hold"/>
                                        <p:tgtEl>
                                          <p:spTgt spid="10">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72" dur="1000" fill="hold"/>
                                        <p:tgtEl>
                                          <p:spTgt spid="10">
                                            <p:txEl>
                                              <p:pRg st="0" end="0"/>
                                            </p:txEl>
                                          </p:spTgt>
                                        </p:tgtEl>
                                        <p:attrNameLst>
                                          <p:attrName>ppt_y</p:attrName>
                                        </p:attrNameLst>
                                      </p:cBhvr>
                                      <p:tavLst>
                                        <p:tav tm="0">
                                          <p:val>
                                            <p:strVal val="#ppt_y"/>
                                          </p:val>
                                        </p:tav>
                                        <p:tav tm="100000">
                                          <p:val>
                                            <p:strVal val="#ppt_y"/>
                                          </p:val>
                                        </p:tav>
                                      </p:tavLst>
                                    </p:anim>
                                    <p:anim calcmode="lin" valueType="num">
                                      <p:cBhvr>
                                        <p:cTn id="73" dur="1000" fill="hold"/>
                                        <p:tgtEl>
                                          <p:spTgt spid="10">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74" dur="1000" fill="hold"/>
                                        <p:tgtEl>
                                          <p:spTgt spid="10">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5" dur="1000" tmFilter="0,0; .5, 1; 1, 1"/>
                                        <p:tgtEl>
                                          <p:spTgt spid="10">
                                            <p:txEl>
                                              <p:pRg st="0" end="0"/>
                                            </p:txEl>
                                          </p:spTgt>
                                        </p:tgtEl>
                                      </p:cBhvr>
                                    </p:animEffect>
                                  </p:childTnLst>
                                </p:cTn>
                              </p:par>
                            </p:childTnLst>
                          </p:cTn>
                        </p:par>
                        <p:par>
                          <p:cTn id="76" fill="hold">
                            <p:stCondLst>
                              <p:cond delay="10199"/>
                            </p:stCondLst>
                            <p:childTnLst>
                              <p:par>
                                <p:cTn id="77" presetID="53" presetClass="entr" presetSubtype="16" fill="hold" nodeType="after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p:cTn id="79" dur="500" fill="hold"/>
                                        <p:tgtEl>
                                          <p:spTgt spid="5"/>
                                        </p:tgtEl>
                                        <p:attrNameLst>
                                          <p:attrName>ppt_w</p:attrName>
                                        </p:attrNameLst>
                                      </p:cBhvr>
                                      <p:tavLst>
                                        <p:tav tm="0">
                                          <p:val>
                                            <p:fltVal val="0"/>
                                          </p:val>
                                        </p:tav>
                                        <p:tav tm="100000">
                                          <p:val>
                                            <p:strVal val="#ppt_w"/>
                                          </p:val>
                                        </p:tav>
                                      </p:tavLst>
                                    </p:anim>
                                    <p:anim calcmode="lin" valueType="num">
                                      <p:cBhvr>
                                        <p:cTn id="80" dur="500" fill="hold"/>
                                        <p:tgtEl>
                                          <p:spTgt spid="5"/>
                                        </p:tgtEl>
                                        <p:attrNameLst>
                                          <p:attrName>ppt_h</p:attrName>
                                        </p:attrNameLst>
                                      </p:cBhvr>
                                      <p:tavLst>
                                        <p:tav tm="0">
                                          <p:val>
                                            <p:fltVal val="0"/>
                                          </p:val>
                                        </p:tav>
                                        <p:tav tm="100000">
                                          <p:val>
                                            <p:strVal val="#ppt_h"/>
                                          </p:val>
                                        </p:tav>
                                      </p:tavLst>
                                    </p:anim>
                                    <p:animEffect transition="in" filter="fade">
                                      <p:cBhvr>
                                        <p:cTn id="8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alphaModFix amt="85000"/>
          </a:blip>
          <a:stretch>
            <a:fillRect/>
          </a:stretch>
        </a:blipFill>
        <a:effectLst/>
      </p:bgPr>
    </p:bg>
    <p:spTree>
      <p:nvGrpSpPr>
        <p:cNvPr id="1" name=""/>
        <p:cNvGrpSpPr/>
        <p:nvPr/>
      </p:nvGrpSpPr>
      <p:grpSpPr>
        <a:xfrm>
          <a:off x="0" y="0"/>
          <a:ext cx="0" cy="0"/>
          <a:chOff x="0" y="0"/>
          <a:chExt cx="0" cy="0"/>
        </a:xfrm>
      </p:grpSpPr>
      <p:sp>
        <p:nvSpPr>
          <p:cNvPr id="13" name="矩形 12"/>
          <p:cNvSpPr/>
          <p:nvPr/>
        </p:nvSpPr>
        <p:spPr>
          <a:xfrm flipH="1">
            <a:off x="4431205" y="2202311"/>
            <a:ext cx="224790" cy="362585"/>
          </a:xfrm>
          <a:prstGeom prst="rect">
            <a:avLst/>
          </a:prstGeom>
        </p:spPr>
        <p:txBody>
          <a:bodyPr wrap="none">
            <a:spAutoFit/>
          </a:bodyPr>
          <a:lstStyle/>
          <a:p>
            <a:pPr fontAlgn="base">
              <a:lnSpc>
                <a:spcPct val="120000"/>
              </a:lnSpc>
            </a:pPr>
            <a:r>
              <a:rPr lang="en-US" altLang="zh-CN" sz="1465" dirty="0">
                <a:solidFill>
                  <a:schemeClr val="bg1"/>
                </a:solidFill>
                <a:latin typeface="Calibri" panose="020F0502020204030204" charset="0"/>
                <a:ea typeface="Calibri" panose="020F0502020204030204" charset="0"/>
                <a:sym typeface="Arial" panose="020B0604020202020204" pitchFamily="34" charset="0"/>
              </a:rPr>
              <a:t> </a:t>
            </a:r>
            <a:endParaRPr lang="en-US" altLang="zh-CN" sz="1465" dirty="0">
              <a:solidFill>
                <a:schemeClr val="bg1"/>
              </a:solidFill>
              <a:latin typeface="Calibri" panose="020F0502020204030204" charset="0"/>
              <a:ea typeface="Calibri" panose="020F0502020204030204" charset="0"/>
              <a:sym typeface="Arial" panose="020B0604020202020204" pitchFamily="34" charset="0"/>
            </a:endParaRPr>
          </a:p>
        </p:txBody>
      </p:sp>
      <p:sp>
        <p:nvSpPr>
          <p:cNvPr id="6" name="流程图: 过程 5"/>
          <p:cNvSpPr/>
          <p:nvPr/>
        </p:nvSpPr>
        <p:spPr>
          <a:xfrm>
            <a:off x="0" y="0"/>
            <a:ext cx="12191365" cy="6896735"/>
          </a:xfrm>
          <a:prstGeom prst="flowChartProcess">
            <a:avLst/>
          </a:prstGeom>
          <a:gradFill>
            <a:gsLst>
              <a:gs pos="0">
                <a:schemeClr val="tx1">
                  <a:alpha val="40000"/>
                </a:schemeClr>
              </a:gs>
              <a:gs pos="71000">
                <a:schemeClr val="tx1">
                  <a:alpha val="80000"/>
                </a:schemeClr>
              </a:gs>
              <a:gs pos="93000">
                <a:schemeClr val="tx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3" name="Text Box 2"/>
          <p:cNvSpPr txBox="1"/>
          <p:nvPr/>
        </p:nvSpPr>
        <p:spPr>
          <a:xfrm>
            <a:off x="417830" y="1150620"/>
            <a:ext cx="11356975" cy="5507990"/>
          </a:xfrm>
          <a:prstGeom prst="rect">
            <a:avLst/>
          </a:prstGeom>
          <a:noFill/>
        </p:spPr>
        <p:txBody>
          <a:bodyPr wrap="square" rtlCol="0">
            <a:spAutoFit/>
          </a:bodyPr>
          <a:p>
            <a:endParaRPr lang="en-US" sz="2200">
              <a:solidFill>
                <a:schemeClr val="bg1"/>
              </a:solidFill>
              <a:latin typeface="Malgun Gothic" panose="020B0503020000020004" charset="-127"/>
              <a:ea typeface="Malgun Gothic" panose="020B0503020000020004" charset="-127"/>
            </a:endParaRPr>
          </a:p>
          <a:p>
            <a:pPr marL="342900" indent="-342900">
              <a:buFont typeface="Arial" panose="020B0604020202020204" pitchFamily="34" charset="0"/>
              <a:buChar char="•"/>
            </a:pPr>
            <a:r>
              <a:rPr lang="en-US" sz="2200">
                <a:solidFill>
                  <a:schemeClr val="bg1"/>
                </a:solidFill>
                <a:latin typeface="Malgun Gothic" panose="020B0503020000020004" charset="-127"/>
                <a:ea typeface="Malgun Gothic" panose="020B0503020000020004" charset="-127"/>
              </a:rPr>
              <a:t>Using a larger dataset.</a:t>
            </a:r>
            <a:endParaRPr lang="en-US" sz="2200">
              <a:solidFill>
                <a:schemeClr val="bg1"/>
              </a:solidFill>
              <a:latin typeface="Malgun Gothic" panose="020B0503020000020004" charset="-127"/>
              <a:ea typeface="Malgun Gothic" panose="020B0503020000020004" charset="-127"/>
            </a:endParaRPr>
          </a:p>
          <a:p>
            <a:pPr indent="0">
              <a:buFont typeface="Arial" panose="020B0604020202020204" pitchFamily="34" charset="0"/>
              <a:buNone/>
            </a:pPr>
            <a:endParaRPr lang="en-US" sz="2200">
              <a:solidFill>
                <a:schemeClr val="bg1"/>
              </a:solidFill>
              <a:latin typeface="Malgun Gothic" panose="020B0503020000020004" charset="-127"/>
              <a:ea typeface="Malgun Gothic" panose="020B0503020000020004" charset="-127"/>
            </a:endParaRPr>
          </a:p>
          <a:p>
            <a:pPr marL="342900" indent="-342900">
              <a:buFont typeface="Arial" panose="020B0604020202020204" pitchFamily="34" charset="0"/>
              <a:buChar char="•"/>
            </a:pPr>
            <a:r>
              <a:rPr lang="en-US" sz="2200">
                <a:solidFill>
                  <a:schemeClr val="bg1"/>
                </a:solidFill>
                <a:latin typeface="Malgun Gothic" panose="020B0503020000020004" charset="-127"/>
                <a:ea typeface="Malgun Gothic" panose="020B0503020000020004" charset="-127"/>
              </a:rPr>
              <a:t>Doing more hyper parameter tuning (learning rate, batch size, number of layers, number of units, dropout rate, batch normalization etc.).</a:t>
            </a:r>
            <a:endParaRPr lang="en-US" sz="2200">
              <a:solidFill>
                <a:schemeClr val="bg1"/>
              </a:solidFill>
              <a:latin typeface="Malgun Gothic" panose="020B0503020000020004" charset="-127"/>
              <a:ea typeface="Malgun Gothic" panose="020B0503020000020004" charset="-127"/>
            </a:endParaRPr>
          </a:p>
          <a:p>
            <a:pPr marL="342900" indent="-342900">
              <a:buFont typeface="Arial" panose="020B0604020202020204" pitchFamily="34" charset="0"/>
              <a:buChar char="•"/>
            </a:pPr>
            <a:endParaRPr lang="en-US" sz="2200">
              <a:solidFill>
                <a:schemeClr val="bg1"/>
              </a:solidFill>
              <a:latin typeface="Malgun Gothic" panose="020B0503020000020004" charset="-127"/>
              <a:ea typeface="Malgun Gothic" panose="020B0503020000020004" charset="-127"/>
            </a:endParaRPr>
          </a:p>
          <a:p>
            <a:pPr marL="342900" indent="-342900">
              <a:buFont typeface="Arial" panose="020B0604020202020204" pitchFamily="34" charset="0"/>
              <a:buChar char="•"/>
            </a:pPr>
            <a:r>
              <a:rPr lang="en-US" sz="2200">
                <a:solidFill>
                  <a:schemeClr val="bg1"/>
                </a:solidFill>
                <a:latin typeface="Malgun Gothic" panose="020B0503020000020004" charset="-127"/>
                <a:ea typeface="Malgun Gothic" panose="020B0503020000020004" charset="-127"/>
              </a:rPr>
              <a:t>Use the cross validation set to overcome Overfitting.</a:t>
            </a:r>
            <a:endParaRPr lang="en-US" sz="2200">
              <a:solidFill>
                <a:schemeClr val="bg1"/>
              </a:solidFill>
              <a:latin typeface="Malgun Gothic" panose="020B0503020000020004" charset="-127"/>
              <a:ea typeface="Malgun Gothic" panose="020B0503020000020004" charset="-127"/>
            </a:endParaRPr>
          </a:p>
          <a:p>
            <a:pPr indent="0">
              <a:buFont typeface="Arial" panose="020B0604020202020204" pitchFamily="34" charset="0"/>
              <a:buNone/>
            </a:pPr>
            <a:endParaRPr lang="en-US" sz="2200">
              <a:solidFill>
                <a:schemeClr val="bg1"/>
              </a:solidFill>
              <a:latin typeface="Malgun Gothic" panose="020B0503020000020004" charset="-127"/>
              <a:ea typeface="Malgun Gothic" panose="020B0503020000020004" charset="-127"/>
            </a:endParaRPr>
          </a:p>
          <a:p>
            <a:pPr marL="342900" indent="-342900">
              <a:buFont typeface="Arial" panose="020B0604020202020204" pitchFamily="34" charset="0"/>
              <a:buChar char="•"/>
            </a:pPr>
            <a:r>
              <a:rPr lang="en-US" sz="2200">
                <a:solidFill>
                  <a:schemeClr val="bg1"/>
                </a:solidFill>
                <a:latin typeface="Malgun Gothic" panose="020B0503020000020004" charset="-127"/>
                <a:ea typeface="Malgun Gothic" panose="020B0503020000020004" charset="-127"/>
              </a:rPr>
              <a:t>Using BLEU Score to evaluate and measure the performance of the model. If needed, the performance can be improved.  </a:t>
            </a:r>
            <a:endParaRPr lang="en-US" sz="2200">
              <a:solidFill>
                <a:schemeClr val="bg1"/>
              </a:solidFill>
              <a:latin typeface="Malgun Gothic" panose="020B0503020000020004" charset="-127"/>
              <a:ea typeface="Malgun Gothic" panose="020B0503020000020004" charset="-127"/>
            </a:endParaRPr>
          </a:p>
          <a:p>
            <a:pPr marL="342900" indent="-342900">
              <a:buFont typeface="Arial" panose="020B0604020202020204" pitchFamily="34" charset="0"/>
              <a:buChar char="•"/>
            </a:pPr>
            <a:endParaRPr lang="en-US" sz="2200">
              <a:solidFill>
                <a:schemeClr val="bg1"/>
              </a:solidFill>
              <a:latin typeface="Malgun Gothic" panose="020B0503020000020004" charset="-127"/>
              <a:ea typeface="Malgun Gothic" panose="020B0503020000020004" charset="-127"/>
            </a:endParaRPr>
          </a:p>
          <a:p>
            <a:pPr marL="342900" indent="-342900">
              <a:buFont typeface="Arial" panose="020B0604020202020204" pitchFamily="34" charset="0"/>
              <a:buChar char="•"/>
            </a:pPr>
            <a:r>
              <a:rPr lang="en-US" sz="2200">
                <a:solidFill>
                  <a:schemeClr val="bg1"/>
                </a:solidFill>
                <a:latin typeface="Malgun Gothic" panose="020B0503020000020004" charset="-127"/>
                <a:ea typeface="Malgun Gothic" panose="020B0503020000020004" charset="-127"/>
              </a:rPr>
              <a:t>We have allready make our API ready to be deployed. We can take our image captioning bot on Cloud but somehow Cloud Pricing is too high for student to match.</a:t>
            </a:r>
            <a:endParaRPr lang="en-US" sz="2200">
              <a:solidFill>
                <a:schemeClr val="bg1"/>
              </a:solidFill>
              <a:latin typeface="Malgun Gothic" panose="020B0503020000020004" charset="-127"/>
              <a:ea typeface="Malgun Gothic" panose="020B0503020000020004" charset="-127"/>
            </a:endParaRPr>
          </a:p>
          <a:p>
            <a:pPr indent="0">
              <a:buFont typeface="Arial" panose="020B0604020202020204" pitchFamily="34" charset="0"/>
              <a:buNone/>
            </a:pPr>
            <a:endParaRPr lang="en-US" sz="2200">
              <a:solidFill>
                <a:schemeClr val="bg1"/>
              </a:solidFill>
              <a:latin typeface="Malgun Gothic" panose="020B0503020000020004" charset="-127"/>
              <a:ea typeface="Malgun Gothic" panose="020B0503020000020004" charset="-127"/>
            </a:endParaRPr>
          </a:p>
          <a:p>
            <a:pPr indent="0">
              <a:buFont typeface="Arial" panose="020B0604020202020204" pitchFamily="34" charset="0"/>
              <a:buNone/>
            </a:pPr>
            <a:endParaRPr lang="en-US" sz="2200">
              <a:solidFill>
                <a:schemeClr val="bg1"/>
              </a:solidFill>
              <a:latin typeface="Malgun Gothic" panose="020B0503020000020004" charset="-127"/>
              <a:ea typeface="Malgun Gothic" panose="020B0503020000020004" charset="-127"/>
            </a:endParaRPr>
          </a:p>
        </p:txBody>
      </p:sp>
      <p:sp>
        <p:nvSpPr>
          <p:cNvPr id="4" name="Text Box 3"/>
          <p:cNvSpPr txBox="1"/>
          <p:nvPr/>
        </p:nvSpPr>
        <p:spPr>
          <a:xfrm>
            <a:off x="417830" y="597535"/>
            <a:ext cx="5884545" cy="460375"/>
          </a:xfrm>
          <a:prstGeom prst="rect">
            <a:avLst/>
          </a:prstGeom>
          <a:noFill/>
        </p:spPr>
        <p:txBody>
          <a:bodyPr wrap="square" rtlCol="0">
            <a:spAutoFit/>
          </a:bodyPr>
          <a:p>
            <a:pPr marL="12700" indent="0">
              <a:lnSpc>
                <a:spcPct val="100000"/>
              </a:lnSpc>
              <a:buFont typeface="Arial" panose="020B0604020202020204"/>
              <a:buNone/>
              <a:tabLst>
                <a:tab pos="297815" algn="l"/>
                <a:tab pos="298450" algn="l"/>
              </a:tabLst>
            </a:pPr>
            <a:r>
              <a:rPr lang="en-US" sz="2400" b="1" spc="160" dirty="0">
                <a:solidFill>
                  <a:schemeClr val="bg1"/>
                </a:solidFill>
                <a:latin typeface="Malgun Gothic" panose="020B0503020000020004" charset="-127"/>
                <a:ea typeface="Malgun Gothic" panose="020B0503020000020004" charset="-127"/>
                <a:cs typeface="Noto Sans CJK JP Medium"/>
                <a:sym typeface="+mn-ea"/>
              </a:rPr>
              <a:t>06  POSSIBLE </a:t>
            </a:r>
            <a:r>
              <a:rPr sz="2400" b="1" spc="160" dirty="0">
                <a:solidFill>
                  <a:schemeClr val="bg1"/>
                </a:solidFill>
                <a:latin typeface="Malgun Gothic" panose="020B0503020000020004" charset="-127"/>
                <a:ea typeface="Malgun Gothic" panose="020B0503020000020004" charset="-127"/>
                <a:cs typeface="Noto Sans CJK JP Medium"/>
                <a:sym typeface="+mn-ea"/>
              </a:rPr>
              <a:t>ADVANCEMENT</a:t>
            </a:r>
            <a:r>
              <a:rPr lang="en-US" sz="2400" b="1" spc="160" dirty="0">
                <a:solidFill>
                  <a:schemeClr val="bg1"/>
                </a:solidFill>
                <a:latin typeface="Malgun Gothic" panose="020B0503020000020004" charset="-127"/>
                <a:ea typeface="Malgun Gothic" panose="020B0503020000020004" charset="-127"/>
                <a:cs typeface="Noto Sans CJK JP Medium"/>
                <a:sym typeface="+mn-ea"/>
              </a:rPr>
              <a:t>S</a:t>
            </a:r>
            <a:endParaRPr lang="en-US" sz="2400" b="1" spc="160" dirty="0">
              <a:solidFill>
                <a:schemeClr val="bg1"/>
              </a:solidFill>
              <a:latin typeface="Malgun Gothic" panose="020B0503020000020004" charset="-127"/>
              <a:ea typeface="Malgun Gothic" panose="020B0503020000020004" charset="-127"/>
              <a:cs typeface="Noto Sans CJK JP Medium"/>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p:cTn id="7" dur="10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椭圆 7"/>
          <p:cNvSpPr/>
          <p:nvPr/>
        </p:nvSpPr>
        <p:spPr>
          <a:xfrm>
            <a:off x="3021965" y="412750"/>
            <a:ext cx="1450340" cy="1447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panose="020F0502020204030204" charset="0"/>
              <a:ea typeface="Calibri" panose="020F0502020204030204" charset="0"/>
            </a:endParaRPr>
          </a:p>
        </p:txBody>
      </p:sp>
      <p:sp>
        <p:nvSpPr>
          <p:cNvPr id="10" name="矩形 9"/>
          <p:cNvSpPr/>
          <p:nvPr/>
        </p:nvSpPr>
        <p:spPr>
          <a:xfrm flipH="1">
            <a:off x="4778375" y="515620"/>
            <a:ext cx="4639310" cy="977265"/>
          </a:xfrm>
          <a:prstGeom prst="rect">
            <a:avLst/>
          </a:prstGeom>
          <a:ln>
            <a:noFill/>
          </a:ln>
        </p:spPr>
        <p:txBody>
          <a:bodyPr wrap="square">
            <a:spAutoFit/>
          </a:bodyPr>
          <a:lstStyle/>
          <a:p>
            <a:pPr algn="l" fontAlgn="base">
              <a:lnSpc>
                <a:spcPct val="120000"/>
              </a:lnSpc>
            </a:pPr>
            <a:r>
              <a:rPr lang="en-US" sz="4800" b="1" spc="160" dirty="0">
                <a:solidFill>
                  <a:schemeClr val="bg1"/>
                </a:solidFill>
                <a:latin typeface="Malgun Gothic" panose="020B0503020000020004" charset="-127"/>
                <a:ea typeface="Malgun Gothic" panose="020B0503020000020004" charset="-127"/>
                <a:cs typeface="Noto Sans CJK JP Medium"/>
                <a:sym typeface="+mn-ea"/>
              </a:rPr>
              <a:t>REFERENCE</a:t>
            </a:r>
            <a:r>
              <a:rPr sz="4800" b="1" spc="160" dirty="0">
                <a:solidFill>
                  <a:schemeClr val="bg1"/>
                </a:solidFill>
                <a:latin typeface="Malgun Gothic" panose="020B0503020000020004" charset="-127"/>
                <a:ea typeface="Malgun Gothic" panose="020B0503020000020004" charset="-127"/>
                <a:cs typeface="Noto Sans CJK JP Medium"/>
                <a:sym typeface="+mn-ea"/>
              </a:rPr>
              <a:t>S</a:t>
            </a:r>
            <a:endParaRPr lang="zh-CN" altLang="en-US" sz="4800" b="1" dirty="0" smtClean="0">
              <a:solidFill>
                <a:schemeClr val="bg1"/>
              </a:solidFill>
              <a:latin typeface="Calibri" panose="020F0502020204030204" charset="0"/>
              <a:ea typeface="Calibri" panose="020F0502020204030204" charset="0"/>
              <a:sym typeface="Arial" panose="020B0604020202020204" pitchFamily="34" charset="0"/>
            </a:endParaRPr>
          </a:p>
        </p:txBody>
      </p:sp>
      <p:cxnSp>
        <p:nvCxnSpPr>
          <p:cNvPr id="12" name="直接连接符 11"/>
          <p:cNvCxnSpPr/>
          <p:nvPr/>
        </p:nvCxnSpPr>
        <p:spPr>
          <a:xfrm>
            <a:off x="4940368" y="1575812"/>
            <a:ext cx="3734488" cy="0"/>
          </a:xfrm>
          <a:prstGeom prst="line">
            <a:avLst/>
          </a:prstGeom>
          <a:ln w="9525">
            <a:solidFill>
              <a:schemeClr val="bg1"/>
            </a:solidFill>
            <a:prstDash val="sysDot"/>
          </a:ln>
          <a:effectLst/>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274060" y="675640"/>
            <a:ext cx="946150" cy="922020"/>
          </a:xfrm>
          <a:prstGeom prst="rect">
            <a:avLst/>
          </a:prstGeom>
          <a:noFill/>
        </p:spPr>
        <p:txBody>
          <a:bodyPr wrap="none" rtlCol="0">
            <a:spAutoFit/>
          </a:bodyPr>
          <a:p>
            <a:pPr algn="ctr"/>
            <a:r>
              <a:rPr lang="en-US" altLang="zh-CN" sz="5400" b="1">
                <a:solidFill>
                  <a:schemeClr val="tx1">
                    <a:lumMod val="85000"/>
                    <a:lumOff val="15000"/>
                  </a:schemeClr>
                </a:solidFill>
                <a:ea typeface="Calibri" panose="020F0502020204030204" charset="0"/>
              </a:rPr>
              <a:t>07</a:t>
            </a:r>
            <a:endParaRPr lang="en-US" altLang="zh-CN" sz="5400" b="1">
              <a:solidFill>
                <a:schemeClr val="tx1">
                  <a:lumMod val="85000"/>
                  <a:lumOff val="15000"/>
                </a:schemeClr>
              </a:solidFill>
              <a:ea typeface="Calibri" panose="020F0502020204030204" charset="0"/>
            </a:endParaRPr>
          </a:p>
        </p:txBody>
      </p:sp>
      <p:sp>
        <p:nvSpPr>
          <p:cNvPr id="5" name="Text Box 4"/>
          <p:cNvSpPr txBox="1"/>
          <p:nvPr/>
        </p:nvSpPr>
        <p:spPr>
          <a:xfrm>
            <a:off x="446405" y="2299335"/>
            <a:ext cx="11299825" cy="3969385"/>
          </a:xfrm>
          <a:prstGeom prst="rect">
            <a:avLst/>
          </a:prstGeom>
          <a:noFill/>
        </p:spPr>
        <p:txBody>
          <a:bodyPr wrap="square" rtlCol="0">
            <a:spAutoFit/>
          </a:bodyPr>
          <a:p>
            <a:pPr marL="285750" indent="-285750">
              <a:buFont typeface="Arial" panose="020B0604020202020204" pitchFamily="34" charset="0"/>
              <a:buChar char="•"/>
            </a:pPr>
            <a:r>
              <a:rPr lang="en-US">
                <a:solidFill>
                  <a:schemeClr val="bg1"/>
                </a:solidFill>
              </a:rPr>
              <a:t>[</a:t>
            </a:r>
            <a:r>
              <a:rPr lang="en-US">
                <a:solidFill>
                  <a:schemeClr val="bg1"/>
                </a:solidFill>
                <a:latin typeface="Malgun Gothic" panose="020B0503020000020004" charset="-127"/>
                <a:ea typeface="Malgun Gothic" panose="020B0503020000020004" charset="-127"/>
              </a:rPr>
              <a:t>Jia et al.2014] Yangqing Jia, Evan Shelhamer, Jeff Don_x0002_ahue, Sergey Karayev, Jonathan Long, Ross Girshick,Sergio Guadarrama, and Trevor Darrell. 2014. Caffe: Convolutional architecture for fast feature embedding. In Proceedings of the ACM International Conference on Multimedia, pages 675–678.</a:t>
            </a:r>
            <a:endParaRPr lang="en-US">
              <a:solidFill>
                <a:schemeClr val="bg1"/>
              </a:solidFill>
              <a:latin typeface="Malgun Gothic" panose="020B0503020000020004" charset="-127"/>
              <a:ea typeface="Malgun Gothic" panose="020B0503020000020004" charset="-127"/>
            </a:endParaRPr>
          </a:p>
          <a:p>
            <a:pPr marL="285750" indent="-285750">
              <a:buFont typeface="Arial" panose="020B0604020202020204" pitchFamily="34" charset="0"/>
              <a:buChar char="•"/>
            </a:pPr>
            <a:r>
              <a:rPr lang="en-US">
                <a:solidFill>
                  <a:schemeClr val="bg1"/>
                </a:solidFill>
                <a:latin typeface="Malgun Gothic" panose="020B0503020000020004" charset="-127"/>
                <a:ea typeface="Malgun Gothic" panose="020B0503020000020004" charset="-127"/>
              </a:rPr>
              <a:t>[Johnson et al.2016] Justin Johnson, Andrej Karpathy, and Li Fei-Fei. 2016. Densecap: Fully convolutional</a:t>
            </a:r>
            <a:endParaRPr lang="en-US">
              <a:solidFill>
                <a:schemeClr val="bg1"/>
              </a:solidFill>
              <a:latin typeface="Malgun Gothic" panose="020B0503020000020004" charset="-127"/>
              <a:ea typeface="Malgun Gothic" panose="020B0503020000020004" charset="-127"/>
            </a:endParaRPr>
          </a:p>
          <a:p>
            <a:r>
              <a:rPr lang="en-US">
                <a:solidFill>
                  <a:schemeClr val="bg1"/>
                </a:solidFill>
                <a:latin typeface="Malgun Gothic" panose="020B0503020000020004" charset="-127"/>
                <a:ea typeface="Malgun Gothic" panose="020B0503020000020004" charset="-127"/>
              </a:rPr>
              <a:t>     localization networks for dense captioning. In IEEE CVPR.</a:t>
            </a:r>
            <a:endParaRPr lang="en-US">
              <a:solidFill>
                <a:schemeClr val="bg1"/>
              </a:solidFill>
              <a:latin typeface="Malgun Gothic" panose="020B0503020000020004" charset="-127"/>
              <a:ea typeface="Malgun Gothic" panose="020B0503020000020004" charset="-127"/>
            </a:endParaRPr>
          </a:p>
          <a:p>
            <a:pPr marL="285750" indent="-285750">
              <a:buFont typeface="Arial" panose="020B0604020202020204" pitchFamily="34" charset="0"/>
              <a:buChar char="•"/>
            </a:pPr>
            <a:r>
              <a:rPr lang="en-US">
                <a:solidFill>
                  <a:schemeClr val="bg1"/>
                </a:solidFill>
                <a:latin typeface="Malgun Gothic" panose="020B0503020000020004" charset="-127"/>
                <a:ea typeface="Malgun Gothic" panose="020B0503020000020004" charset="-127"/>
              </a:rPr>
              <a:t>[Jozefowicz et al.] Rafal Jozefowicz, Wojciech Zaremba, and Ilya Sutskever. An empirical exploration of recurrent network architectures. In ICML.</a:t>
            </a:r>
            <a:endParaRPr lang="en-US">
              <a:solidFill>
                <a:schemeClr val="bg1"/>
              </a:solidFill>
              <a:latin typeface="Malgun Gothic" panose="020B0503020000020004" charset="-127"/>
              <a:ea typeface="Malgun Gothic" panose="020B0503020000020004" charset="-127"/>
            </a:endParaRPr>
          </a:p>
          <a:p>
            <a:pPr marL="285750" indent="-285750">
              <a:buFont typeface="Arial" panose="020B0604020202020204" pitchFamily="34" charset="0"/>
              <a:buChar char="•"/>
            </a:pPr>
            <a:r>
              <a:rPr lang="en-US">
                <a:solidFill>
                  <a:schemeClr val="bg1"/>
                </a:solidFill>
                <a:latin typeface="Malgun Gothic" panose="020B0503020000020004" charset="-127"/>
                <a:ea typeface="Malgun Gothic" panose="020B0503020000020004" charset="-127"/>
              </a:rPr>
              <a:t>[Karpathy and Fei-Fei] Andrej Karpathy and Li Fei-Fei.Deep visual-semantic alignments for generating image descriptions. In IEEE CVPR.[1] </a:t>
            </a:r>
            <a:endParaRPr lang="en-US">
              <a:solidFill>
                <a:schemeClr val="bg1"/>
              </a:solidFill>
              <a:latin typeface="Malgun Gothic" panose="020B0503020000020004" charset="-127"/>
              <a:ea typeface="Malgun Gothic" panose="020B0503020000020004" charset="-127"/>
            </a:endParaRPr>
          </a:p>
          <a:p>
            <a:pPr marL="285750" indent="-285750">
              <a:buFont typeface="Arial" panose="020B0604020202020204" pitchFamily="34" charset="0"/>
              <a:buChar char="•"/>
            </a:pPr>
            <a:r>
              <a:rPr lang="en-US">
                <a:solidFill>
                  <a:schemeClr val="bg1"/>
                </a:solidFill>
                <a:latin typeface="Malgun Gothic" panose="020B0503020000020004" charset="-127"/>
                <a:ea typeface="Malgun Gothic" panose="020B0503020000020004" charset="-127"/>
              </a:rPr>
              <a:t>Mikolov, Tomas, Ilya Sutskever, Kai Chen, Greg S. Corrado, and Jeff Dean. ”Distributed representations of words and phrases and their compositionality.” Advances in Neural Information Processing Systems (NIPS)26: 3111–3119 (2013). Web. 29 Apr. 2016</a:t>
            </a:r>
            <a:endParaRPr lang="en-US">
              <a:solidFill>
                <a:schemeClr val="bg1"/>
              </a:solidFill>
              <a:latin typeface="Malgun Gothic" panose="020B0503020000020004" charset="-127"/>
              <a:ea typeface="Malgun Gothic" panose="020B0503020000020004" charset="-127"/>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1000" fill="hold"/>
                                        <p:tgtEl>
                                          <p:spTgt spid="10">
                                            <p:txEl>
                                              <p:pRg st="0" end="0"/>
                                            </p:txEl>
                                          </p:spTgt>
                                        </p:tgtEl>
                                        <p:attrNameLst>
                                          <p:attrName>ppt_y</p:attrName>
                                        </p:attrNameLst>
                                      </p:cBhvr>
                                      <p:tavLst>
                                        <p:tav tm="0">
                                          <p:val>
                                            <p:strVal val="#ppt_y"/>
                                          </p:val>
                                        </p:tav>
                                        <p:tav tm="100000">
                                          <p:val>
                                            <p:strVal val="#ppt_y"/>
                                          </p:val>
                                        </p:tav>
                                      </p:tavLst>
                                    </p:anim>
                                    <p:anim calcmode="lin" valueType="num">
                                      <p:cBhvr>
                                        <p:cTn id="9" dur="1000" fill="hold"/>
                                        <p:tgtEl>
                                          <p:spTgt spid="10">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1000" fill="hold"/>
                                        <p:tgtEl>
                                          <p:spTgt spid="10">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000" tmFilter="0,0; .5, 1; 1, 1"/>
                                        <p:tgtEl>
                                          <p:spTgt spid="10">
                                            <p:txEl>
                                              <p:pRg st="0" end="0"/>
                                            </p:txEl>
                                          </p:spTgt>
                                        </p:tgtEl>
                                      </p:cBhvr>
                                    </p:animEffect>
                                  </p:childTnLst>
                                </p:cTn>
                              </p:par>
                            </p:childTnLst>
                          </p:cTn>
                        </p:par>
                        <p:par>
                          <p:cTn id="12" fill="hold">
                            <p:stCondLst>
                              <p:cond delay="1899"/>
                            </p:stCondLst>
                            <p:childTnLst>
                              <p:par>
                                <p:cTn id="13" presetID="53" presetClass="entr" presetSubtype="16"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p:pic>
        <p:nvPicPr>
          <p:cNvPr id="12" name="图片 11" descr="学位 (1)"/>
          <p:cNvPicPr>
            <a:picLocks noChangeAspect="1"/>
          </p:cNvPicPr>
          <p:nvPr/>
        </p:nvPicPr>
        <p:blipFill>
          <a:blip r:embed="rId1"/>
          <a:stretch>
            <a:fillRect/>
          </a:stretch>
        </p:blipFill>
        <p:spPr>
          <a:xfrm>
            <a:off x="3170873" y="2358390"/>
            <a:ext cx="1716405" cy="1716405"/>
          </a:xfrm>
          <a:prstGeom prst="rect">
            <a:avLst/>
          </a:prstGeom>
          <a:effectLst>
            <a:outerShdw blurRad="228600" dist="38100" dir="2700000" algn="tl" rotWithShape="0">
              <a:prstClr val="black">
                <a:alpha val="20000"/>
              </a:prstClr>
            </a:outerShdw>
          </a:effectLst>
        </p:spPr>
      </p:pic>
      <p:sp>
        <p:nvSpPr>
          <p:cNvPr id="8" name="文本框 7"/>
          <p:cNvSpPr txBox="1"/>
          <p:nvPr/>
        </p:nvSpPr>
        <p:spPr>
          <a:xfrm>
            <a:off x="4887595" y="2755265"/>
            <a:ext cx="4246880" cy="922020"/>
          </a:xfrm>
          <a:prstGeom prst="rect">
            <a:avLst/>
          </a:prstGeom>
          <a:noFill/>
        </p:spPr>
        <p:txBody>
          <a:bodyPr wrap="none" rtlCol="0">
            <a:spAutoFit/>
          </a:bodyPr>
          <a:p>
            <a:pPr algn="ctr"/>
            <a:r>
              <a:rPr lang="en-US" altLang="zh-CN" sz="5400" b="1">
                <a:solidFill>
                  <a:schemeClr val="accent4">
                    <a:lumMod val="60000"/>
                    <a:lumOff val="40000"/>
                  </a:schemeClr>
                </a:solidFill>
                <a:ea typeface="Calibri" panose="020F0502020204030204" charset="0"/>
              </a:rPr>
              <a:t>THANK YOU</a:t>
            </a:r>
            <a:endParaRPr lang="en-US" altLang="zh-CN" sz="5400" b="1">
              <a:solidFill>
                <a:schemeClr val="accent4">
                  <a:lumMod val="60000"/>
                  <a:lumOff val="40000"/>
                </a:schemeClr>
              </a:solidFill>
              <a:ea typeface="Calibri" panose="020F0502020204030204" charset="0"/>
            </a:endParaRPr>
          </a:p>
        </p:txBody>
      </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椭圆 7"/>
          <p:cNvSpPr/>
          <p:nvPr/>
        </p:nvSpPr>
        <p:spPr>
          <a:xfrm>
            <a:off x="2053590" y="2430780"/>
            <a:ext cx="1921510" cy="19215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panose="020F0502020204030204" charset="0"/>
              <a:ea typeface="Calibri" panose="020F0502020204030204" charset="0"/>
            </a:endParaRPr>
          </a:p>
        </p:txBody>
      </p:sp>
      <p:sp>
        <p:nvSpPr>
          <p:cNvPr id="10" name="矩形 9"/>
          <p:cNvSpPr/>
          <p:nvPr/>
        </p:nvSpPr>
        <p:spPr>
          <a:xfrm flipH="1">
            <a:off x="4238800" y="2520418"/>
            <a:ext cx="5812155" cy="1863725"/>
          </a:xfrm>
          <a:prstGeom prst="rect">
            <a:avLst/>
          </a:prstGeom>
          <a:ln>
            <a:noFill/>
          </a:ln>
        </p:spPr>
        <p:txBody>
          <a:bodyPr wrap="none">
            <a:spAutoFit/>
          </a:bodyPr>
          <a:lstStyle/>
          <a:p>
            <a:pPr algn="l" fontAlgn="base">
              <a:lnSpc>
                <a:spcPct val="120000"/>
              </a:lnSpc>
            </a:pPr>
            <a:r>
              <a:rPr lang="en-US" altLang="zh-CN" sz="4800" b="1" dirty="0" smtClean="0">
                <a:solidFill>
                  <a:schemeClr val="bg1"/>
                </a:solidFill>
                <a:latin typeface="Calibri" panose="020F0502020204030204" charset="0"/>
                <a:ea typeface="Calibri" panose="020F0502020204030204" charset="0"/>
                <a:sym typeface="Arial" panose="020B0604020202020204" pitchFamily="34" charset="0"/>
              </a:rPr>
              <a:t>PROBLEM STATEMENT</a:t>
            </a:r>
            <a:r>
              <a:rPr lang="zh-CN" altLang="en-US" sz="4800" b="1" dirty="0" smtClean="0">
                <a:solidFill>
                  <a:schemeClr val="bg1"/>
                </a:solidFill>
                <a:latin typeface="Calibri" panose="020F0502020204030204" charset="0"/>
                <a:ea typeface="Calibri" panose="020F0502020204030204" charset="0"/>
                <a:sym typeface="Arial" panose="020B0604020202020204" pitchFamily="34" charset="0"/>
              </a:rPr>
              <a:t>
</a:t>
            </a:r>
            <a:endParaRPr lang="zh-CN" altLang="en-US" sz="4800" b="1" dirty="0" smtClean="0">
              <a:solidFill>
                <a:schemeClr val="bg1"/>
              </a:solidFill>
              <a:latin typeface="Calibri" panose="020F0502020204030204" charset="0"/>
              <a:ea typeface="Calibri" panose="020F0502020204030204" charset="0"/>
              <a:sym typeface="Arial" panose="020B0604020202020204" pitchFamily="34" charset="0"/>
            </a:endParaRPr>
          </a:p>
        </p:txBody>
      </p:sp>
      <p:cxnSp>
        <p:nvCxnSpPr>
          <p:cNvPr id="12" name="直接连接符 11"/>
          <p:cNvCxnSpPr/>
          <p:nvPr/>
        </p:nvCxnSpPr>
        <p:spPr>
          <a:xfrm>
            <a:off x="4541588" y="3451602"/>
            <a:ext cx="3734488" cy="0"/>
          </a:xfrm>
          <a:prstGeom prst="line">
            <a:avLst/>
          </a:prstGeom>
          <a:ln w="9525">
            <a:solidFill>
              <a:schemeClr val="bg1"/>
            </a:solidFill>
            <a:prstDash val="sysDot"/>
          </a:ln>
          <a:effectLst/>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flipH="1">
            <a:off x="4435650" y="3556766"/>
            <a:ext cx="3383280" cy="362585"/>
          </a:xfrm>
          <a:prstGeom prst="rect">
            <a:avLst/>
          </a:prstGeom>
        </p:spPr>
        <p:txBody>
          <a:bodyPr wrap="none">
            <a:spAutoFit/>
          </a:bodyPr>
          <a:lstStyle/>
          <a:p>
            <a:pPr fontAlgn="base">
              <a:lnSpc>
                <a:spcPct val="120000"/>
              </a:lnSpc>
            </a:pPr>
            <a:r>
              <a:rPr lang="en-US" altLang="zh-CN" sz="1465" dirty="0">
                <a:solidFill>
                  <a:schemeClr val="bg1"/>
                </a:solidFill>
                <a:latin typeface="Calibri" panose="020F0502020204030204" charset="0"/>
                <a:ea typeface="Calibri" panose="020F0502020204030204" charset="0"/>
                <a:sym typeface="Arial" panose="020B0604020202020204" pitchFamily="34" charset="0"/>
              </a:rPr>
              <a:t>AND MOTIVATION BEHIND THIS PROJECT.  </a:t>
            </a:r>
            <a:endParaRPr lang="en-US" altLang="zh-CN" sz="1465" dirty="0">
              <a:solidFill>
                <a:schemeClr val="bg1"/>
              </a:solidFill>
              <a:latin typeface="Calibri" panose="020F0502020204030204" charset="0"/>
              <a:ea typeface="Calibri" panose="020F0502020204030204" charset="0"/>
              <a:sym typeface="Arial" panose="020B0604020202020204" pitchFamily="34" charset="0"/>
            </a:endParaRPr>
          </a:p>
        </p:txBody>
      </p:sp>
      <p:sp>
        <p:nvSpPr>
          <p:cNvPr id="3" name="文本框 2"/>
          <p:cNvSpPr txBox="1"/>
          <p:nvPr/>
        </p:nvSpPr>
        <p:spPr>
          <a:xfrm>
            <a:off x="2541270" y="2930525"/>
            <a:ext cx="946150" cy="922020"/>
          </a:xfrm>
          <a:prstGeom prst="rect">
            <a:avLst/>
          </a:prstGeom>
          <a:noFill/>
        </p:spPr>
        <p:txBody>
          <a:bodyPr wrap="none" rtlCol="0">
            <a:spAutoFit/>
          </a:bodyPr>
          <a:p>
            <a:pPr algn="ctr"/>
            <a:r>
              <a:rPr lang="en-US" altLang="zh-CN" sz="5400" b="1">
                <a:solidFill>
                  <a:srgbClr val="1B1F35"/>
                </a:solidFill>
                <a:ea typeface="Calibri" panose="020F0502020204030204" charset="0"/>
              </a:rPr>
              <a:t>01</a:t>
            </a:r>
            <a:endParaRPr lang="en-US" altLang="zh-CN" sz="5400" b="1">
              <a:solidFill>
                <a:srgbClr val="1B1F35"/>
              </a:solidFill>
              <a:ea typeface="Calibri" panose="020F050202020403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1000" fill="hold"/>
                                        <p:tgtEl>
                                          <p:spTgt spid="10">
                                            <p:txEl>
                                              <p:pRg st="0" end="0"/>
                                            </p:txEl>
                                          </p:spTgt>
                                        </p:tgtEl>
                                        <p:attrNameLst>
                                          <p:attrName>ppt_y</p:attrName>
                                        </p:attrNameLst>
                                      </p:cBhvr>
                                      <p:tavLst>
                                        <p:tav tm="0">
                                          <p:val>
                                            <p:strVal val="#ppt_y"/>
                                          </p:val>
                                        </p:tav>
                                        <p:tav tm="100000">
                                          <p:val>
                                            <p:strVal val="#ppt_y"/>
                                          </p:val>
                                        </p:tav>
                                      </p:tavLst>
                                    </p:anim>
                                    <p:anim calcmode="lin" valueType="num">
                                      <p:cBhvr>
                                        <p:cTn id="9" dur="1000" fill="hold"/>
                                        <p:tgtEl>
                                          <p:spTgt spid="10">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1000" fill="hold"/>
                                        <p:tgtEl>
                                          <p:spTgt spid="10">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000" tmFilter="0,0; .5, 1; 1, 1"/>
                                        <p:tgtEl>
                                          <p:spTgt spid="10">
                                            <p:txEl>
                                              <p:pRg st="0" end="0"/>
                                            </p:txEl>
                                          </p:spTgt>
                                        </p:tgtEl>
                                      </p:cBhvr>
                                    </p:animEffect>
                                  </p:childTnLst>
                                </p:cTn>
                              </p:par>
                            </p:childTnLst>
                          </p:cTn>
                        </p:par>
                        <p:par>
                          <p:cTn id="12" fill="hold">
                            <p:stCondLst>
                              <p:cond delay="2700"/>
                            </p:stCondLst>
                            <p:childTnLst>
                              <p:par>
                                <p:cTn id="13" presetID="53" presetClass="entr" presetSubtype="16"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childTnLst>
                          </p:cTn>
                        </p:par>
                        <p:par>
                          <p:cTn id="18" fill="hold">
                            <p:stCondLst>
                              <p:cond delay="3200"/>
                            </p:stCondLst>
                            <p:childTnLst>
                              <p:par>
                                <p:cTn id="19" presetID="53" presetClass="entr" presetSubtype="16" fill="hold" nodeType="after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p:cTn id="21" dur="10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2" dur="10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3" dur="10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ext Box 1"/>
          <p:cNvSpPr txBox="1"/>
          <p:nvPr/>
        </p:nvSpPr>
        <p:spPr>
          <a:xfrm>
            <a:off x="625475" y="1294765"/>
            <a:ext cx="4869180" cy="1076325"/>
          </a:xfrm>
          <a:prstGeom prst="rect">
            <a:avLst/>
          </a:prstGeom>
          <a:noFill/>
        </p:spPr>
        <p:txBody>
          <a:bodyPr wrap="square" rtlCol="0">
            <a:spAutoFit/>
          </a:bodyPr>
          <a:p>
            <a:r>
              <a:rPr lang="en-US" sz="3200" b="1">
                <a:solidFill>
                  <a:schemeClr val="bg1"/>
                </a:solidFill>
              </a:rPr>
              <a:t>How will you describe this image</a:t>
            </a:r>
            <a:r>
              <a:rPr lang="en-US" sz="3200">
                <a:solidFill>
                  <a:schemeClr val="bg1"/>
                </a:solidFill>
              </a:rPr>
              <a:t> </a:t>
            </a:r>
            <a:r>
              <a:rPr lang="en-US" sz="3200" b="1">
                <a:solidFill>
                  <a:schemeClr val="bg1"/>
                </a:solidFill>
              </a:rPr>
              <a:t>?</a:t>
            </a:r>
            <a:endParaRPr lang="en-US" sz="3200" b="1">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p:sp>
        <p:nvSpPr>
          <p:cNvPr id="2" name="Text Box 1"/>
          <p:cNvSpPr txBox="1"/>
          <p:nvPr/>
        </p:nvSpPr>
        <p:spPr>
          <a:xfrm>
            <a:off x="6721475" y="982980"/>
            <a:ext cx="4705350" cy="1076325"/>
          </a:xfrm>
          <a:prstGeom prst="rect">
            <a:avLst/>
          </a:prstGeom>
          <a:noFill/>
        </p:spPr>
        <p:txBody>
          <a:bodyPr wrap="square" rtlCol="0">
            <a:spAutoFit/>
          </a:bodyPr>
          <a:p>
            <a:r>
              <a:rPr lang="en-US" sz="3200" b="1">
                <a:solidFill>
                  <a:schemeClr val="accent4">
                    <a:lumMod val="60000"/>
                    <a:lumOff val="40000"/>
                  </a:schemeClr>
                </a:solidFill>
              </a:rPr>
              <a:t>So, what we see in the  picture?</a:t>
            </a:r>
            <a:endParaRPr lang="en-US" sz="3200" b="1">
              <a:solidFill>
                <a:schemeClr val="accent4">
                  <a:lumMod val="60000"/>
                  <a:lumOff val="40000"/>
                </a:schemeClr>
              </a:solidFill>
            </a:endParaRPr>
          </a:p>
        </p:txBody>
      </p:sp>
      <p:sp>
        <p:nvSpPr>
          <p:cNvPr id="3" name="Text Box 2"/>
          <p:cNvSpPr txBox="1"/>
          <p:nvPr/>
        </p:nvSpPr>
        <p:spPr>
          <a:xfrm>
            <a:off x="598805" y="3810000"/>
            <a:ext cx="10704195" cy="2584450"/>
          </a:xfrm>
          <a:prstGeom prst="rect">
            <a:avLst/>
          </a:prstGeom>
          <a:noFill/>
        </p:spPr>
        <p:txBody>
          <a:bodyPr wrap="square" rtlCol="0">
            <a:spAutoFit/>
          </a:bodyPr>
          <a:p>
            <a:pPr algn="just"/>
            <a:r>
              <a:rPr lang="en-US">
                <a:solidFill>
                  <a:schemeClr val="bg1"/>
                </a:solidFill>
              </a:rPr>
              <a:t>Well some of us might say “A cat is sitting on mat”, some may say “Kitten with brown patches” and yet some others might say “Cute cat baby sat on mat”.</a:t>
            </a:r>
            <a:endParaRPr lang="en-US">
              <a:solidFill>
                <a:schemeClr val="bg1"/>
              </a:solidFill>
            </a:endParaRPr>
          </a:p>
          <a:p>
            <a:pPr algn="just"/>
            <a:endParaRPr lang="en-US">
              <a:solidFill>
                <a:schemeClr val="bg1"/>
              </a:solidFill>
            </a:endParaRPr>
          </a:p>
          <a:p>
            <a:pPr algn="just"/>
            <a:r>
              <a:rPr lang="en-US">
                <a:solidFill>
                  <a:schemeClr val="bg1"/>
                </a:solidFill>
              </a:rPr>
              <a:t>Definitely all of these captions are relevant for this image and there may be some others also. </a:t>
            </a:r>
            <a:endParaRPr lang="en-US">
              <a:solidFill>
                <a:schemeClr val="bg1"/>
              </a:solidFill>
            </a:endParaRPr>
          </a:p>
          <a:p>
            <a:pPr algn="just"/>
            <a:r>
              <a:rPr lang="en-US">
                <a:solidFill>
                  <a:schemeClr val="bg1"/>
                </a:solidFill>
              </a:rPr>
              <a:t>It’s so easy for us, as human beings, to just have a glance at a picture and describe it.</a:t>
            </a:r>
            <a:endParaRPr lang="en-US">
              <a:solidFill>
                <a:schemeClr val="bg1"/>
              </a:solidFill>
            </a:endParaRPr>
          </a:p>
          <a:p>
            <a:pPr algn="just"/>
            <a:endParaRPr lang="en-US">
              <a:solidFill>
                <a:schemeClr val="bg1"/>
              </a:solidFill>
            </a:endParaRPr>
          </a:p>
          <a:p>
            <a:pPr algn="just"/>
            <a:r>
              <a:rPr lang="en-US">
                <a:solidFill>
                  <a:schemeClr val="bg1"/>
                </a:solidFill>
              </a:rPr>
              <a:t>Benefiting with the advances of image classification, it becomes possible to automatically generate one or more sentences to understand the visual content of an image, which is the problem known as Image Captioning.</a:t>
            </a:r>
            <a:endParaRPr lang="en-US">
              <a:solidFill>
                <a:schemeClr val="bg1"/>
              </a:solidFill>
            </a:endParaRPr>
          </a:p>
        </p:txBody>
      </p:sp>
      <p:pic>
        <p:nvPicPr>
          <p:cNvPr id="4" name="Picture 3" descr="kitty"/>
          <p:cNvPicPr>
            <a:picLocks noChangeAspect="1"/>
          </p:cNvPicPr>
          <p:nvPr/>
        </p:nvPicPr>
        <p:blipFill>
          <a:blip r:embed="rId1"/>
          <a:stretch>
            <a:fillRect/>
          </a:stretch>
        </p:blipFill>
        <p:spPr>
          <a:xfrm>
            <a:off x="655320" y="798195"/>
            <a:ext cx="5451475" cy="27247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p:sp>
        <p:nvSpPr>
          <p:cNvPr id="3" name="Text Box 2"/>
          <p:cNvSpPr txBox="1"/>
          <p:nvPr/>
        </p:nvSpPr>
        <p:spPr>
          <a:xfrm>
            <a:off x="425450" y="478790"/>
            <a:ext cx="11341100" cy="5646420"/>
          </a:xfrm>
          <a:prstGeom prst="rect">
            <a:avLst/>
          </a:prstGeom>
          <a:noFill/>
        </p:spPr>
        <p:txBody>
          <a:bodyPr wrap="square" rtlCol="0">
            <a:spAutoFit/>
          </a:bodyPr>
          <a:p>
            <a:endParaRPr lang="en-US">
              <a:solidFill>
                <a:schemeClr val="bg1"/>
              </a:solidFill>
            </a:endParaRPr>
          </a:p>
          <a:p>
            <a:pPr marL="342900" indent="-342900" algn="just">
              <a:lnSpc>
                <a:spcPct val="130000"/>
              </a:lnSpc>
              <a:buFont typeface="Arial" panose="020B0604020202020204" pitchFamily="34" charset="0"/>
              <a:buChar char="•"/>
            </a:pPr>
            <a:r>
              <a:rPr lang="en-US" sz="2200">
                <a:solidFill>
                  <a:schemeClr val="bg1"/>
                </a:solidFill>
              </a:rPr>
              <a:t>In the current times, the most important thing is the </a:t>
            </a:r>
            <a:r>
              <a:rPr lang="en-US" sz="2200">
                <a:solidFill>
                  <a:schemeClr val="accent4">
                    <a:lumMod val="60000"/>
                    <a:lumOff val="40000"/>
                  </a:schemeClr>
                </a:solidFill>
              </a:rPr>
              <a:t>massive data</a:t>
            </a:r>
            <a:r>
              <a:rPr lang="en-US" sz="2200">
                <a:solidFill>
                  <a:schemeClr val="bg1"/>
                </a:solidFill>
              </a:rPr>
              <a:t> that exists on the Internet. Most of these data are different from traditional data, and media data occupies a large proportion. They are often generated from Internet products such as social networks or news media.</a:t>
            </a:r>
            <a:endParaRPr lang="en-US" sz="2200">
              <a:solidFill>
                <a:schemeClr val="bg1"/>
              </a:solidFill>
            </a:endParaRPr>
          </a:p>
          <a:p>
            <a:pPr marL="342900" indent="-342900" algn="just">
              <a:lnSpc>
                <a:spcPct val="130000"/>
              </a:lnSpc>
              <a:buFont typeface="Arial" panose="020B0604020202020204" pitchFamily="34" charset="0"/>
              <a:buChar char="•"/>
            </a:pPr>
            <a:r>
              <a:rPr lang="en-US" sz="2200">
                <a:solidFill>
                  <a:schemeClr val="bg1"/>
                </a:solidFill>
              </a:rPr>
              <a:t> Apart from the fact that humans can directly process these media images, the machine can currently collect from them is limited and it is difficult to assist humans in further work. </a:t>
            </a:r>
            <a:endParaRPr lang="en-US" sz="2200">
              <a:solidFill>
                <a:schemeClr val="bg1"/>
              </a:solidFill>
            </a:endParaRPr>
          </a:p>
          <a:p>
            <a:pPr marL="342900" indent="-342900" algn="just">
              <a:lnSpc>
                <a:spcPct val="130000"/>
              </a:lnSpc>
              <a:buFont typeface="Arial" panose="020B0604020202020204" pitchFamily="34" charset="0"/>
              <a:buChar char="•"/>
            </a:pPr>
            <a:r>
              <a:rPr lang="en-US" sz="2200">
                <a:solidFill>
                  <a:schemeClr val="bg1"/>
                </a:solidFill>
              </a:rPr>
              <a:t>Image captioning tasks, if they are accurate enough, can handle massive amounts of media data and generate </a:t>
            </a:r>
            <a:r>
              <a:rPr lang="en-US" sz="2200">
                <a:solidFill>
                  <a:schemeClr val="accent4">
                    <a:lumMod val="60000"/>
                    <a:lumOff val="40000"/>
                  </a:schemeClr>
                </a:solidFill>
              </a:rPr>
              <a:t>human natural language</a:t>
            </a:r>
            <a:r>
              <a:rPr lang="en-US" sz="2200">
                <a:solidFill>
                  <a:schemeClr val="bg1"/>
                </a:solidFill>
              </a:rPr>
              <a:t> descriptions that are more acceptable to humans. </a:t>
            </a:r>
            <a:endParaRPr lang="en-US" sz="2200">
              <a:solidFill>
                <a:schemeClr val="bg1"/>
              </a:solidFill>
            </a:endParaRPr>
          </a:p>
          <a:p>
            <a:pPr marL="342900" indent="-342900" algn="just">
              <a:lnSpc>
                <a:spcPct val="130000"/>
              </a:lnSpc>
              <a:buFont typeface="Arial" panose="020B0604020202020204" pitchFamily="34" charset="0"/>
              <a:buChar char="•"/>
            </a:pPr>
            <a:r>
              <a:rPr lang="en-US" sz="2200">
                <a:solidFill>
                  <a:schemeClr val="bg1"/>
                </a:solidFill>
              </a:rPr>
              <a:t>The machine will be able to better assist human beings to use these media data to do more things.</a:t>
            </a:r>
            <a:endParaRPr lang="en-US" sz="220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p:sp>
        <p:nvSpPr>
          <p:cNvPr id="2" name="Text Box 1"/>
          <p:cNvSpPr txBox="1"/>
          <p:nvPr/>
        </p:nvSpPr>
        <p:spPr>
          <a:xfrm>
            <a:off x="596900" y="767080"/>
            <a:ext cx="10998200" cy="5323205"/>
          </a:xfrm>
          <a:prstGeom prst="rect">
            <a:avLst/>
          </a:prstGeom>
          <a:noFill/>
        </p:spPr>
        <p:txBody>
          <a:bodyPr wrap="square" rtlCol="0">
            <a:spAutoFit/>
          </a:bodyPr>
          <a:p>
            <a:pPr algn="l"/>
            <a:r>
              <a:rPr lang="en-US" sz="2800" b="1">
                <a:solidFill>
                  <a:schemeClr val="accent4">
                    <a:lumMod val="60000"/>
                    <a:lumOff val="40000"/>
                  </a:schemeClr>
                </a:solidFill>
                <a:latin typeface="Malgun Gothic" panose="020B0503020000020004" charset="-127"/>
                <a:ea typeface="Malgun Gothic" panose="020B0503020000020004" charset="-127"/>
                <a:sym typeface="+mn-ea"/>
              </a:rPr>
              <a:t>We must understand how important this problem is to real world scenarios.</a:t>
            </a:r>
            <a:r>
              <a:rPr lang="en-US" sz="2800">
                <a:solidFill>
                  <a:schemeClr val="bg1"/>
                </a:solidFill>
                <a:latin typeface="Malgun Gothic" panose="020B0503020000020004" charset="-127"/>
                <a:ea typeface="Malgun Gothic" panose="020B0503020000020004" charset="-127"/>
                <a:sym typeface="+mn-ea"/>
              </a:rPr>
              <a:t> </a:t>
            </a:r>
            <a:endParaRPr lang="en-US" sz="2800">
              <a:solidFill>
                <a:schemeClr val="bg1"/>
              </a:solidFill>
              <a:latin typeface="Malgun Gothic" panose="020B0503020000020004" charset="-127"/>
              <a:ea typeface="Malgun Gothic" panose="020B0503020000020004" charset="-127"/>
              <a:sym typeface="+mn-ea"/>
            </a:endParaRPr>
          </a:p>
          <a:p>
            <a:pPr algn="l"/>
            <a:endParaRPr lang="en-US">
              <a:solidFill>
                <a:schemeClr val="bg1"/>
              </a:solidFill>
              <a:sym typeface="+mn-ea"/>
            </a:endParaRPr>
          </a:p>
          <a:p>
            <a:pPr algn="just"/>
            <a:r>
              <a:rPr lang="en-US" sz="2200">
                <a:solidFill>
                  <a:schemeClr val="bg1"/>
                </a:solidFill>
                <a:latin typeface="Malgun Gothic" panose="020B0503020000020004" charset="-127"/>
                <a:ea typeface="Malgun Gothic" panose="020B0503020000020004" charset="-127"/>
                <a:sym typeface="+mn-ea"/>
              </a:rPr>
              <a:t>Let’s see few applications where a solution to this problem can be very useful.</a:t>
            </a:r>
            <a:endParaRPr lang="en-US" sz="2200">
              <a:solidFill>
                <a:schemeClr val="bg1"/>
              </a:solidFill>
              <a:latin typeface="Malgun Gothic" panose="020B0503020000020004" charset="-127"/>
              <a:ea typeface="Malgun Gothic" panose="020B0503020000020004" charset="-127"/>
              <a:sym typeface="+mn-ea"/>
            </a:endParaRPr>
          </a:p>
          <a:p>
            <a:pPr algn="just"/>
            <a:endParaRPr lang="en-US" sz="2200">
              <a:solidFill>
                <a:schemeClr val="bg1"/>
              </a:solidFill>
              <a:latin typeface="Malgun Gothic" panose="020B0503020000020004" charset="-127"/>
              <a:ea typeface="Malgun Gothic" panose="020B0503020000020004" charset="-127"/>
              <a:sym typeface="+mn-ea"/>
            </a:endParaRPr>
          </a:p>
          <a:p>
            <a:pPr algn="just"/>
            <a:endParaRPr lang="en-US">
              <a:solidFill>
                <a:schemeClr val="bg1"/>
              </a:solidFill>
            </a:endParaRPr>
          </a:p>
          <a:p>
            <a:pPr marL="342900" indent="-342900" algn="just">
              <a:buFont typeface="Arial" panose="020B0604020202020204" pitchFamily="34" charset="0"/>
              <a:buChar char="•"/>
            </a:pPr>
            <a:r>
              <a:rPr lang="en-US" sz="2200">
                <a:solidFill>
                  <a:schemeClr val="accent4">
                    <a:lumMod val="60000"/>
                    <a:lumOff val="40000"/>
                  </a:schemeClr>
                </a:solidFill>
                <a:latin typeface="Malgun Gothic" panose="020B0503020000020004" charset="-127"/>
                <a:ea typeface="Malgun Gothic" panose="020B0503020000020004" charset="-127"/>
                <a:sym typeface="+mn-ea"/>
              </a:rPr>
              <a:t>Self driving cars </a:t>
            </a:r>
            <a:r>
              <a:rPr lang="en-US" sz="1400">
                <a:solidFill>
                  <a:schemeClr val="bg1"/>
                </a:solidFill>
                <a:latin typeface="Malgun Gothic" panose="020B0503020000020004" charset="-127"/>
                <a:ea typeface="Malgun Gothic" panose="020B0503020000020004" charset="-127"/>
                <a:sym typeface="+mn-ea"/>
              </a:rPr>
              <a:t>—</a:t>
            </a:r>
            <a:r>
              <a:rPr lang="en-US" sz="1400">
                <a:solidFill>
                  <a:schemeClr val="accent4">
                    <a:lumMod val="60000"/>
                    <a:lumOff val="40000"/>
                  </a:schemeClr>
                </a:solidFill>
                <a:latin typeface="Malgun Gothic" panose="020B0503020000020004" charset="-127"/>
                <a:ea typeface="Malgun Gothic" panose="020B0503020000020004" charset="-127"/>
                <a:sym typeface="+mn-ea"/>
              </a:rPr>
              <a:t> </a:t>
            </a:r>
            <a:r>
              <a:rPr lang="en-US" sz="1400">
                <a:solidFill>
                  <a:schemeClr val="bg1"/>
                </a:solidFill>
                <a:latin typeface="Malgun Gothic" panose="020B0503020000020004" charset="-127"/>
                <a:ea typeface="Malgun Gothic" panose="020B0503020000020004" charset="-127"/>
                <a:sym typeface="+mn-ea"/>
              </a:rPr>
              <a:t>If we can properly caption the scene around the car, it can give a boost to the self driving system.</a:t>
            </a:r>
            <a:endParaRPr lang="en-US" sz="2200">
              <a:solidFill>
                <a:schemeClr val="bg1"/>
              </a:solidFill>
              <a:latin typeface="Malgun Gothic" panose="020B0503020000020004" charset="-127"/>
              <a:ea typeface="Malgun Gothic" panose="020B0503020000020004" charset="-127"/>
              <a:sym typeface="+mn-ea"/>
            </a:endParaRPr>
          </a:p>
          <a:p>
            <a:pPr marL="342900" indent="-342900" algn="just">
              <a:buFont typeface="Arial" panose="020B0604020202020204" pitchFamily="34" charset="0"/>
              <a:buChar char="•"/>
            </a:pPr>
            <a:endParaRPr lang="en-US" sz="2200">
              <a:solidFill>
                <a:schemeClr val="accent4">
                  <a:lumMod val="60000"/>
                  <a:lumOff val="40000"/>
                </a:schemeClr>
              </a:solidFill>
              <a:latin typeface="Malgun Gothic" panose="020B0503020000020004" charset="-127"/>
              <a:ea typeface="Malgun Gothic" panose="020B0503020000020004" charset="-127"/>
              <a:sym typeface="+mn-ea"/>
            </a:endParaRPr>
          </a:p>
          <a:p>
            <a:pPr marL="342900" indent="-342900" algn="just">
              <a:buFont typeface="Arial" panose="020B0604020202020204" pitchFamily="34" charset="0"/>
              <a:buChar char="•"/>
            </a:pPr>
            <a:r>
              <a:rPr lang="en-US" sz="2200">
                <a:solidFill>
                  <a:schemeClr val="accent4">
                    <a:lumMod val="60000"/>
                    <a:lumOff val="40000"/>
                  </a:schemeClr>
                </a:solidFill>
                <a:latin typeface="Malgun Gothic" panose="020B0503020000020004" charset="-127"/>
                <a:ea typeface="Malgun Gothic" panose="020B0503020000020004" charset="-127"/>
                <a:sym typeface="+mn-ea"/>
              </a:rPr>
              <a:t>Aid to the blind </a:t>
            </a:r>
            <a:r>
              <a:rPr lang="en-US" sz="1400">
                <a:solidFill>
                  <a:schemeClr val="bg1"/>
                </a:solidFill>
                <a:latin typeface="Malgun Gothic" panose="020B0503020000020004" charset="-127"/>
                <a:ea typeface="Malgun Gothic" panose="020B0503020000020004" charset="-127"/>
                <a:sym typeface="+mn-ea"/>
              </a:rPr>
              <a:t>— We can create a product for the blind which will guide them travelling on the roads without the 			support of anyone else</a:t>
            </a:r>
            <a:endParaRPr lang="en-US" sz="2200">
              <a:solidFill>
                <a:schemeClr val="accent4">
                  <a:lumMod val="60000"/>
                  <a:lumOff val="40000"/>
                </a:schemeClr>
              </a:solidFill>
              <a:latin typeface="Malgun Gothic" panose="020B0503020000020004" charset="-127"/>
              <a:ea typeface="Malgun Gothic" panose="020B0503020000020004" charset="-127"/>
              <a:sym typeface="+mn-ea"/>
            </a:endParaRPr>
          </a:p>
          <a:p>
            <a:pPr indent="0" algn="just">
              <a:buFont typeface="Arial" panose="020B0604020202020204" pitchFamily="34" charset="0"/>
              <a:buNone/>
            </a:pPr>
            <a:r>
              <a:rPr lang="en-US" sz="2200">
                <a:solidFill>
                  <a:schemeClr val="accent4">
                    <a:lumMod val="60000"/>
                    <a:lumOff val="40000"/>
                  </a:schemeClr>
                </a:solidFill>
                <a:latin typeface="Malgun Gothic" panose="020B0503020000020004" charset="-127"/>
                <a:ea typeface="Malgun Gothic" panose="020B0503020000020004" charset="-127"/>
                <a:sym typeface="+mn-ea"/>
              </a:rPr>
              <a:t> </a:t>
            </a:r>
            <a:endParaRPr lang="en-US" sz="2200">
              <a:solidFill>
                <a:schemeClr val="accent4">
                  <a:lumMod val="60000"/>
                  <a:lumOff val="40000"/>
                </a:schemeClr>
              </a:solidFill>
              <a:latin typeface="Malgun Gothic" panose="020B0503020000020004" charset="-127"/>
              <a:ea typeface="Malgun Gothic" panose="020B0503020000020004" charset="-127"/>
              <a:sym typeface="+mn-ea"/>
            </a:endParaRPr>
          </a:p>
          <a:p>
            <a:pPr marL="342900" indent="-342900" algn="just">
              <a:buFont typeface="Arial" panose="020B0604020202020204" pitchFamily="34" charset="0"/>
              <a:buChar char="•"/>
            </a:pPr>
            <a:r>
              <a:rPr lang="en-US" sz="2200">
                <a:solidFill>
                  <a:schemeClr val="accent4">
                    <a:lumMod val="60000"/>
                    <a:lumOff val="40000"/>
                  </a:schemeClr>
                </a:solidFill>
                <a:latin typeface="Malgun Gothic" panose="020B0503020000020004" charset="-127"/>
                <a:ea typeface="Malgun Gothic" panose="020B0503020000020004" charset="-127"/>
                <a:sym typeface="+mn-ea"/>
              </a:rPr>
              <a:t>CCTV</a:t>
            </a:r>
            <a:r>
              <a:rPr lang="en-US" sz="2200">
                <a:solidFill>
                  <a:schemeClr val="accent4">
                    <a:lumMod val="40000"/>
                    <a:lumOff val="60000"/>
                  </a:schemeClr>
                </a:solidFill>
                <a:latin typeface="Malgun Gothic" panose="020B0503020000020004" charset="-127"/>
                <a:ea typeface="Malgun Gothic" panose="020B0503020000020004" charset="-127"/>
                <a:sym typeface="+mn-ea"/>
              </a:rPr>
              <a:t> </a:t>
            </a:r>
            <a:r>
              <a:rPr lang="en-US" sz="2200">
                <a:solidFill>
                  <a:schemeClr val="accent4">
                    <a:lumMod val="60000"/>
                    <a:lumOff val="40000"/>
                  </a:schemeClr>
                </a:solidFill>
                <a:latin typeface="Malgun Gothic" panose="020B0503020000020004" charset="-127"/>
                <a:ea typeface="Malgun Gothic" panose="020B0503020000020004" charset="-127"/>
                <a:sym typeface="+mn-ea"/>
              </a:rPr>
              <a:t>cameras </a:t>
            </a:r>
            <a:r>
              <a:rPr lang="en-US" sz="1400">
                <a:solidFill>
                  <a:schemeClr val="bg1"/>
                </a:solidFill>
                <a:latin typeface="Malgun Gothic" panose="020B0503020000020004" charset="-127"/>
                <a:ea typeface="Malgun Gothic" panose="020B0503020000020004" charset="-127"/>
                <a:sym typeface="+mn-ea"/>
              </a:rPr>
              <a:t>— </a:t>
            </a:r>
            <a:r>
              <a:rPr lang="en-US" sz="2200">
                <a:solidFill>
                  <a:schemeClr val="accent4">
                    <a:lumMod val="60000"/>
                    <a:lumOff val="40000"/>
                  </a:schemeClr>
                </a:solidFill>
                <a:latin typeface="Malgun Gothic" panose="020B0503020000020004" charset="-127"/>
                <a:ea typeface="Malgun Gothic" panose="020B0503020000020004" charset="-127"/>
                <a:sym typeface="+mn-ea"/>
              </a:rPr>
              <a:t> </a:t>
            </a:r>
            <a:r>
              <a:rPr lang="en-US" sz="1400">
                <a:solidFill>
                  <a:schemeClr val="bg1"/>
                </a:solidFill>
                <a:latin typeface="Malgun Gothic" panose="020B0503020000020004" charset="-127"/>
                <a:ea typeface="Malgun Gothic" panose="020B0503020000020004" charset="-127"/>
                <a:sym typeface="+mn-ea"/>
              </a:rPr>
              <a:t>If we can also generate relevant captions, then we can raise alarms as soon as there is some 			malicious activity</a:t>
            </a:r>
            <a:endParaRPr lang="en-US" sz="2200">
              <a:solidFill>
                <a:schemeClr val="accent4">
                  <a:lumMod val="60000"/>
                  <a:lumOff val="40000"/>
                </a:schemeClr>
              </a:solidFill>
              <a:latin typeface="Malgun Gothic" panose="020B0503020000020004" charset="-127"/>
              <a:ea typeface="Malgun Gothic" panose="020B0503020000020004" charset="-127"/>
              <a:sym typeface="+mn-ea"/>
            </a:endParaRPr>
          </a:p>
          <a:p>
            <a:pPr indent="0" algn="just">
              <a:buFont typeface="Arial" panose="020B0604020202020204" pitchFamily="34" charset="0"/>
              <a:buNone/>
            </a:pPr>
            <a:endParaRPr lang="en-US" sz="2200">
              <a:solidFill>
                <a:schemeClr val="accent4">
                  <a:lumMod val="60000"/>
                  <a:lumOff val="40000"/>
                </a:schemeClr>
              </a:solidFill>
              <a:latin typeface="Malgun Gothic" panose="020B0503020000020004" charset="-127"/>
              <a:ea typeface="Malgun Gothic" panose="020B0503020000020004" charset="-127"/>
              <a:sym typeface="+mn-ea"/>
            </a:endParaRPr>
          </a:p>
          <a:p>
            <a:pPr marL="342900" indent="-342900" algn="just">
              <a:buFont typeface="Arial" panose="020B0604020202020204" pitchFamily="34" charset="0"/>
              <a:buChar char="•"/>
            </a:pPr>
            <a:r>
              <a:rPr lang="en-US" sz="2200">
                <a:solidFill>
                  <a:schemeClr val="accent4">
                    <a:lumMod val="60000"/>
                    <a:lumOff val="40000"/>
                  </a:schemeClr>
                </a:solidFill>
                <a:latin typeface="Malgun Gothic" panose="020B0503020000020004" charset="-127"/>
                <a:ea typeface="Malgun Gothic" panose="020B0503020000020004" charset="-127"/>
                <a:sym typeface="+mn-ea"/>
              </a:rPr>
              <a:t>Automatic Captioning</a:t>
            </a:r>
            <a:r>
              <a:rPr lang="en-US" sz="2200">
                <a:solidFill>
                  <a:schemeClr val="bg1"/>
                </a:solidFill>
                <a:latin typeface="Malgun Gothic" panose="020B0503020000020004" charset="-127"/>
                <a:ea typeface="Malgun Gothic" panose="020B0503020000020004" charset="-127"/>
                <a:sym typeface="+mn-ea"/>
              </a:rPr>
              <a:t> </a:t>
            </a:r>
            <a:r>
              <a:rPr lang="en-US" sz="1400">
                <a:solidFill>
                  <a:schemeClr val="bg1"/>
                </a:solidFill>
                <a:latin typeface="Malgun Gothic" panose="020B0503020000020004" charset="-127"/>
                <a:ea typeface="Malgun Gothic" panose="020B0503020000020004" charset="-127"/>
                <a:sym typeface="+mn-ea"/>
              </a:rPr>
              <a:t>— C</a:t>
            </a:r>
            <a:r>
              <a:rPr lang="en-US" sz="1400">
                <a:solidFill>
                  <a:schemeClr val="bg1"/>
                </a:solidFill>
                <a:latin typeface="Malgun Gothic" panose="020B0503020000020004" charset="-127"/>
                <a:ea typeface="Malgun Gothic" panose="020B0503020000020004" charset="-127"/>
                <a:sym typeface="+mn-ea"/>
              </a:rPr>
              <a:t>an help, making Image Search as good as Google Search</a:t>
            </a:r>
            <a:endParaRPr lang="en-US" sz="2200">
              <a:solidFill>
                <a:schemeClr val="bg1"/>
              </a:solidFill>
              <a:latin typeface="Malgun Gothic" panose="020B0503020000020004" charset="-127"/>
              <a:ea typeface="Malgun Gothic" panose="020B0503020000020004" charset="-127"/>
              <a:sym typeface="+mn-ea"/>
            </a:endParaRPr>
          </a:p>
          <a:p>
            <a:endParaRPr lang="en-US" sz="2200">
              <a:solidFill>
                <a:schemeClr val="bg1"/>
              </a:solidFill>
              <a:latin typeface="Malgun Gothic" panose="020B0503020000020004" charset="-127"/>
              <a:ea typeface="Malgun Gothic" panose="020B0503020000020004" charset="-127"/>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6" name="Picture 5" descr="AdobeStock_224332680-1024x682"/>
          <p:cNvPicPr>
            <a:picLocks noChangeAspect="1"/>
          </p:cNvPicPr>
          <p:nvPr/>
        </p:nvPicPr>
        <p:blipFill>
          <a:blip r:embed="rId2"/>
          <a:stretch>
            <a:fillRect/>
          </a:stretch>
        </p:blipFill>
        <p:spPr>
          <a:xfrm>
            <a:off x="8085455" y="121920"/>
            <a:ext cx="2556510" cy="17030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48023A1800000578-0-image-a-2_1515667526163"/>
          <p:cNvPicPr>
            <a:picLocks noChangeAspect="1"/>
          </p:cNvPicPr>
          <p:nvPr/>
        </p:nvPicPr>
        <p:blipFill>
          <a:blip r:embed="rId1"/>
          <a:stretch>
            <a:fillRect/>
          </a:stretch>
        </p:blipFill>
        <p:spPr>
          <a:xfrm>
            <a:off x="5202555" y="2976880"/>
            <a:ext cx="6989445" cy="3933825"/>
          </a:xfrm>
          <a:prstGeom prst="rect">
            <a:avLst/>
          </a:prstGeom>
        </p:spPr>
      </p:pic>
      <p:pic>
        <p:nvPicPr>
          <p:cNvPr id="8" name="Picture 7" descr="download (3)"/>
          <p:cNvPicPr>
            <a:picLocks noChangeAspect="1"/>
          </p:cNvPicPr>
          <p:nvPr/>
        </p:nvPicPr>
        <p:blipFill>
          <a:blip r:embed="rId2"/>
          <a:stretch>
            <a:fillRect/>
          </a:stretch>
        </p:blipFill>
        <p:spPr>
          <a:xfrm>
            <a:off x="5202555" y="0"/>
            <a:ext cx="7006590" cy="2977515"/>
          </a:xfrm>
          <a:prstGeom prst="rect">
            <a:avLst/>
          </a:prstGeom>
        </p:spPr>
      </p:pic>
      <p:pic>
        <p:nvPicPr>
          <p:cNvPr id="2" name="Picture 1" descr="1200px-Hall_Green_Station_-_3_CCTV_cameras_(6359876329)"/>
          <p:cNvPicPr>
            <a:picLocks noChangeAspect="1"/>
          </p:cNvPicPr>
          <p:nvPr/>
        </p:nvPicPr>
        <p:blipFill>
          <a:blip r:embed="rId3"/>
          <a:stretch>
            <a:fillRect/>
          </a:stretch>
        </p:blipFill>
        <p:spPr>
          <a:xfrm>
            <a:off x="0" y="0"/>
            <a:ext cx="5182870" cy="6910705"/>
          </a:xfrm>
          <a:prstGeom prst="rect">
            <a:avLst/>
          </a:prstGeom>
        </p:spPr>
      </p:pic>
      <p:sp>
        <p:nvSpPr>
          <p:cNvPr id="4" name="Text Box 3"/>
          <p:cNvSpPr txBox="1"/>
          <p:nvPr/>
        </p:nvSpPr>
        <p:spPr>
          <a:xfrm>
            <a:off x="305435" y="148590"/>
            <a:ext cx="4572635" cy="2030095"/>
          </a:xfrm>
          <a:prstGeom prst="rect">
            <a:avLst/>
          </a:prstGeom>
          <a:noFill/>
        </p:spPr>
        <p:txBody>
          <a:bodyPr wrap="square" rtlCol="0">
            <a:spAutoFit/>
          </a:bodyPr>
          <a:p>
            <a:pPr algn="just"/>
            <a:r>
              <a:rPr lang="en-US"/>
              <a:t>Generate caption and start playing siren that person is standing in dangerous area or doing unwanted things . </a:t>
            </a:r>
            <a:endParaRPr lang="en-US"/>
          </a:p>
          <a:p>
            <a:pPr algn="just"/>
            <a:endParaRPr lang="en-US"/>
          </a:p>
          <a:p>
            <a:pPr algn="just"/>
            <a:r>
              <a:rPr lang="en-US"/>
              <a:t>This all depends on different datasets fed to model to cover and predict on different situation </a:t>
            </a:r>
            <a:endParaRPr lang="en-US"/>
          </a:p>
        </p:txBody>
      </p:sp>
      <p:sp>
        <p:nvSpPr>
          <p:cNvPr id="7" name="Text Box 6"/>
          <p:cNvSpPr txBox="1"/>
          <p:nvPr/>
        </p:nvSpPr>
        <p:spPr>
          <a:xfrm>
            <a:off x="7827010" y="1835150"/>
            <a:ext cx="3980815" cy="922020"/>
          </a:xfrm>
          <a:prstGeom prst="rect">
            <a:avLst/>
          </a:prstGeom>
          <a:noFill/>
        </p:spPr>
        <p:txBody>
          <a:bodyPr wrap="square" rtlCol="0">
            <a:spAutoFit/>
          </a:bodyPr>
          <a:p>
            <a:r>
              <a:rPr lang="en-US" b="1">
                <a:solidFill>
                  <a:srgbClr val="FF0000"/>
                </a:solidFill>
              </a:rPr>
              <a:t>Person walking in prohibited area</a:t>
            </a:r>
            <a:endParaRPr lang="en-US" b="1">
              <a:solidFill>
                <a:srgbClr val="FF0000"/>
              </a:solidFill>
            </a:endParaRPr>
          </a:p>
          <a:p>
            <a:endParaRPr lang="en-US" b="1">
              <a:solidFill>
                <a:srgbClr val="FF0000"/>
              </a:solidFill>
            </a:endParaRPr>
          </a:p>
          <a:p>
            <a:r>
              <a:rPr lang="en-US" b="1">
                <a:solidFill>
                  <a:srgbClr val="FF0000"/>
                </a:solidFill>
              </a:rPr>
              <a:t>................Starting Siren.................</a:t>
            </a:r>
            <a:endParaRPr lang="en-US" b="1">
              <a:solidFill>
                <a:srgbClr val="FF0000"/>
              </a:solidFill>
            </a:endParaRPr>
          </a:p>
        </p:txBody>
      </p:sp>
      <p:sp>
        <p:nvSpPr>
          <p:cNvPr id="6" name="Text Box 5"/>
          <p:cNvSpPr txBox="1"/>
          <p:nvPr/>
        </p:nvSpPr>
        <p:spPr>
          <a:xfrm>
            <a:off x="8393430" y="5768340"/>
            <a:ext cx="3415030" cy="922020"/>
          </a:xfrm>
          <a:prstGeom prst="rect">
            <a:avLst/>
          </a:prstGeom>
          <a:noFill/>
        </p:spPr>
        <p:txBody>
          <a:bodyPr wrap="square" rtlCol="0">
            <a:spAutoFit/>
          </a:bodyPr>
          <a:p>
            <a:r>
              <a:rPr lang="en-US" b="1">
                <a:solidFill>
                  <a:srgbClr val="FF0000"/>
                </a:solidFill>
              </a:rPr>
              <a:t>Person crossing yellow line</a:t>
            </a:r>
            <a:endParaRPr lang="en-US" b="1">
              <a:solidFill>
                <a:srgbClr val="FF0000"/>
              </a:solidFill>
            </a:endParaRPr>
          </a:p>
          <a:p>
            <a:endParaRPr lang="en-US" b="1">
              <a:solidFill>
                <a:srgbClr val="FF0000"/>
              </a:solidFill>
            </a:endParaRPr>
          </a:p>
          <a:p>
            <a:r>
              <a:rPr lang="en-US" b="1">
                <a:solidFill>
                  <a:srgbClr val="FF0000"/>
                </a:solidFill>
              </a:rPr>
              <a:t>.............Starting Siren...........</a:t>
            </a:r>
            <a:endParaRPr lang="en-US" b="1">
              <a:solidFill>
                <a:srgbClr val="FF0000"/>
              </a:solidFill>
            </a:endParaRPr>
          </a:p>
        </p:txBody>
      </p:sp>
      <p:sp>
        <p:nvSpPr>
          <p:cNvPr id="10" name="Text Box 9"/>
          <p:cNvSpPr txBox="1"/>
          <p:nvPr/>
        </p:nvSpPr>
        <p:spPr>
          <a:xfrm>
            <a:off x="2724785" y="3284220"/>
            <a:ext cx="2458085" cy="1198880"/>
          </a:xfrm>
          <a:prstGeom prst="rect">
            <a:avLst/>
          </a:prstGeom>
          <a:noFill/>
        </p:spPr>
        <p:txBody>
          <a:bodyPr wrap="square" rtlCol="0">
            <a:spAutoFit/>
          </a:bodyPr>
          <a:p>
            <a:pPr algn="just"/>
            <a:r>
              <a:rPr lang="en-US"/>
              <a:t>Such captions will be generated to make sleeping security dept. employee aware</a:t>
            </a:r>
            <a:endParaRPr lang="en-US"/>
          </a:p>
        </p:txBody>
      </p:sp>
      <p:sp>
        <p:nvSpPr>
          <p:cNvPr id="17" name="Freeform 16"/>
          <p:cNvSpPr/>
          <p:nvPr/>
        </p:nvSpPr>
        <p:spPr>
          <a:xfrm>
            <a:off x="4074795" y="662305"/>
            <a:ext cx="4318635" cy="2486025"/>
          </a:xfrm>
          <a:custGeom>
            <a:avLst/>
            <a:gdLst>
              <a:gd name="connisteX0" fmla="*/ 0 w 4318635"/>
              <a:gd name="connsiteY0" fmla="*/ 2486209 h 2486209"/>
              <a:gd name="connisteX1" fmla="*/ 2176780 w 4318635"/>
              <a:gd name="connsiteY1" fmla="*/ 66224 h 2486209"/>
              <a:gd name="connisteX2" fmla="*/ 4318635 w 4318635"/>
              <a:gd name="connsiteY2" fmla="*/ 887914 h 2486209"/>
            </a:gdLst>
            <a:ahLst/>
            <a:cxnLst>
              <a:cxn ang="0">
                <a:pos x="connisteX0" y="connsiteY0"/>
              </a:cxn>
              <a:cxn ang="0">
                <a:pos x="connisteX1" y="connsiteY1"/>
              </a:cxn>
              <a:cxn ang="0">
                <a:pos x="connisteX2" y="connsiteY2"/>
              </a:cxn>
            </a:cxnLst>
            <a:rect l="l" t="t" r="r" b="b"/>
            <a:pathLst>
              <a:path w="4318635" h="2486210">
                <a:moveTo>
                  <a:pt x="0" y="2486210"/>
                </a:moveTo>
                <a:cubicBezTo>
                  <a:pt x="392430" y="1985830"/>
                  <a:pt x="1313180" y="385630"/>
                  <a:pt x="2176780" y="66225"/>
                </a:cubicBezTo>
                <a:cubicBezTo>
                  <a:pt x="3040380" y="-253180"/>
                  <a:pt x="3933825" y="675190"/>
                  <a:pt x="4318635" y="887915"/>
                </a:cubicBezTo>
              </a:path>
            </a:pathLst>
          </a:cu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8" name="Curved Connector 17"/>
          <p:cNvCxnSpPr/>
          <p:nvPr/>
        </p:nvCxnSpPr>
        <p:spPr>
          <a:xfrm>
            <a:off x="4665345" y="4317365"/>
            <a:ext cx="3288030" cy="1933575"/>
          </a:xfrm>
          <a:prstGeom prst="curvedConnector3">
            <a:avLst>
              <a:gd name="adj1" fmla="val 50019"/>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7" idx="2"/>
          </p:cNvCxnSpPr>
          <p:nvPr/>
        </p:nvCxnSpPr>
        <p:spPr>
          <a:xfrm>
            <a:off x="8393430" y="1550035"/>
            <a:ext cx="208280" cy="11620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ags/tag1.xml><?xml version="1.0" encoding="utf-8"?>
<p:tagLst xmlns:p="http://schemas.openxmlformats.org/presentationml/2006/main">
  <p:tag name="KSO_WM_TAG_VERSION" val="1.0"/>
  <p:tag name="KSO_WM_TEMPLATE_CATEGORY" val="custom"/>
  <p:tag name="KSO_WM_TEMPLATE_INDEX" val="20184553"/>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4.xml><?xml version="1.0" encoding="utf-8"?>
<p:tagLst xmlns:p="http://schemas.openxmlformats.org/presentationml/2006/main">
  <p:tag name="KSO_WM_BEAUTIFY_FLAG" val="#wm#"/>
  <p:tag name="KSO_WM_TEMPLATE_CATEGORY" val="custom"/>
  <p:tag name="KSO_WM_TEMPLATE_INDEX" val="20184553"/>
</p:tagLst>
</file>

<file path=ppt/tags/tag5.xml><?xml version="1.0" encoding="utf-8"?>
<p:tagLst xmlns:p="http://schemas.openxmlformats.org/presentationml/2006/main">
  <p:tag name="KSO_WM_BEAUTIFY_FLAG" val="#wm#"/>
  <p:tag name="KSO_WM_TEMPLATE_CATEGORY" val="custom"/>
  <p:tag name="KSO_WM_TEMPLATE_INDEX" val="20184553"/>
</p:tagLst>
</file>

<file path=ppt/tags/tag6.xml><?xml version="1.0" encoding="utf-8"?>
<p:tagLst xmlns:p="http://schemas.openxmlformats.org/presentationml/2006/main">
  <p:tag name="KSO_WM_DOC_GUID" val="{7d311b73-f9d3-4b91-b6f8-c98d9cfd796f}"/>
</p:tagLst>
</file>

<file path=ppt/theme/theme1.xml><?xml version="1.0" encoding="utf-8"?>
<a:theme xmlns:a="http://schemas.openxmlformats.org/drawingml/2006/main" name="Office 主题">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8912</Words>
  <Application>WPS Presentation</Application>
  <PresentationFormat>宽屏</PresentationFormat>
  <Paragraphs>245</Paragraphs>
  <Slides>28</Slides>
  <Notes>31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28</vt:i4>
      </vt:variant>
    </vt:vector>
  </HeadingPairs>
  <TitlesOfParts>
    <vt:vector size="44" baseType="lpstr">
      <vt:lpstr>Arial</vt:lpstr>
      <vt:lpstr>SimSun</vt:lpstr>
      <vt:lpstr>Wingdings</vt:lpstr>
      <vt:lpstr>SimHei</vt:lpstr>
      <vt:lpstr>Calibri</vt:lpstr>
      <vt:lpstr>方正兰亭超细黑简体</vt:lpstr>
      <vt:lpstr>Arial</vt:lpstr>
      <vt:lpstr>Malgun Gothic</vt:lpstr>
      <vt:lpstr>Noto Sans CJK JP Medium</vt:lpstr>
      <vt:lpstr>DiagramTTSmooth</vt:lpstr>
      <vt:lpstr>Microsoft YaHei</vt:lpstr>
      <vt:lpstr>Arial Unicode MS</vt:lpstr>
      <vt:lpstr>Open Sans</vt:lpstr>
      <vt:lpstr>Segoe Print</vt:lpstr>
      <vt:lpstr>Roboto condensed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PANNA LAL GUPTA</cp:lastModifiedBy>
  <cp:revision>1159</cp:revision>
  <dcterms:created xsi:type="dcterms:W3CDTF">2018-03-01T02:03:00Z</dcterms:created>
  <dcterms:modified xsi:type="dcterms:W3CDTF">2021-04-29T06:08:07Z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1033-11.2.0.9669</vt:lpwstr>
  </property>
  <property fmtid="{D5CDD505-2E9C-101B-9397-08002B2CF9AE}" pid="3" name="KSORubyTemplateID">
    <vt:lpwstr>2</vt:lpwstr>
  </property>
</Properties>
</file>